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60" r:id="rId5"/>
    <p:sldId id="276" r:id="rId6"/>
    <p:sldId id="263" r:id="rId7"/>
    <p:sldId id="265" r:id="rId8"/>
    <p:sldId id="266" r:id="rId9"/>
    <p:sldId id="267" r:id="rId10"/>
    <p:sldId id="269" r:id="rId11"/>
    <p:sldId id="272" r:id="rId12"/>
    <p:sldId id="273" r:id="rId13"/>
    <p:sldId id="270" r:id="rId14"/>
    <p:sldId id="274" r:id="rId15"/>
    <p:sldId id="277" r:id="rId16"/>
    <p:sldId id="278" r:id="rId17"/>
    <p:sldId id="279" r:id="rId18"/>
    <p:sldId id="280" r:id="rId19"/>
    <p:sldId id="281" r:id="rId20"/>
    <p:sldId id="268" r:id="rId21"/>
    <p:sldId id="282" r:id="rId22"/>
    <p:sldId id="262" r:id="rId23"/>
  </p:sldIdLst>
  <p:sldSz cx="12192000" cy="6858000"/>
  <p:notesSz cx="6888163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926" autoAdjust="0"/>
    <p:restoredTop sz="95878" autoAdjust="0"/>
  </p:normalViewPr>
  <p:slideViewPr>
    <p:cSldViewPr snapToGrid="0" showGuides="1">
      <p:cViewPr>
        <p:scale>
          <a:sx n="70" d="100"/>
          <a:sy n="70" d="100"/>
        </p:scale>
        <p:origin x="-540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67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401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4870" cy="502675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901699" y="1"/>
            <a:ext cx="2984870" cy="502675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>
              <a:defRPr sz="1200"/>
            </a:lvl1pPr>
          </a:lstStyle>
          <a:p>
            <a:fld id="{E9A836CD-844C-42B1-80AE-1E810A403989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1" y="9516039"/>
            <a:ext cx="2984870" cy="502674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901699" y="9516039"/>
            <a:ext cx="2984870" cy="502674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r">
              <a:defRPr sz="1200"/>
            </a:lvl1pPr>
          </a:lstStyle>
          <a:p>
            <a:fld id="{AF8A332E-C2B7-4DCC-8C09-BA10A0C68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35247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5621" cy="503018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0934" y="1"/>
            <a:ext cx="2985621" cy="503018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>
              <a:defRPr sz="1200"/>
            </a:lvl1pPr>
          </a:lstStyle>
          <a:p>
            <a:fld id="{FA31F0DB-54ED-4C6C-AC91-A01E5124B2CF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797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28" tIns="46214" rIns="92428" bIns="462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495" y="4821927"/>
            <a:ext cx="5511174" cy="3944047"/>
          </a:xfrm>
          <a:prstGeom prst="rect">
            <a:avLst/>
          </a:prstGeom>
        </p:spPr>
        <p:txBody>
          <a:bodyPr vert="horz" lIns="92428" tIns="46214" rIns="92428" bIns="4621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5695"/>
            <a:ext cx="2985621" cy="503018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0934" y="9515695"/>
            <a:ext cx="2985621" cy="503018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r">
              <a:defRPr sz="1200"/>
            </a:lvl1pPr>
          </a:lstStyle>
          <a:p>
            <a:fld id="{6A729BC3-B832-4437-8171-265237F0EA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4785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29BC3-B832-4437-8171-265237F0EA9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29BC3-B832-4437-8171-265237F0EA9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6294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29BC3-B832-4437-8171-265237F0EA9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8094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29BC3-B832-4437-8171-265237F0EA9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014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275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28085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70851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85562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7684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1696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9217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1367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7210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18324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1254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333C0-8547-4368-9445-1DC11463097F}" type="datetimeFigureOut">
              <a:rPr lang="en-US" smtClean="0"/>
              <a:pPr/>
              <a:t>6/5/2025</a:t>
            </a:fld>
            <a:endParaRPr lang="en-US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EC25A-4C95-4AC5-B6DE-4E238B2B54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91047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250" y="3653249"/>
            <a:ext cx="9144000" cy="2242584"/>
          </a:xfrm>
        </p:spPr>
        <p:txBody>
          <a:bodyPr>
            <a:normAutofit fontScale="90000"/>
          </a:bodyPr>
          <a:lstStyle/>
          <a:p>
            <a:r>
              <a:rPr lang="uk-UA" dirty="0" err="1">
                <a:latin typeface="Arial" panose="020B0604020202020204" pitchFamily="34" charset="0"/>
                <a:cs typeface="Arial" panose="020B0604020202020204" pitchFamily="34" charset="0"/>
              </a:rPr>
              <a:t>Безбар’єрний</a:t>
            </a: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 маршрут</a:t>
            </a:r>
            <a:b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с. </a:t>
            </a:r>
            <a:r>
              <a:rPr lang="uk-UA" dirty="0" err="1">
                <a:latin typeface="Arial" panose="020B0604020202020204" pitchFamily="34" charset="0"/>
                <a:cs typeface="Arial" panose="020B0604020202020204" pitchFamily="34" charset="0"/>
              </a:rPr>
              <a:t>Бабчинці</a:t>
            </a:r>
            <a: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uk-UA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4400" dirty="0">
                <a:latin typeface="Arial" panose="020B0604020202020204" pitchFamily="34" charset="0"/>
                <a:cs typeface="Arial" panose="020B0604020202020204" pitchFamily="34" charset="0"/>
              </a:rPr>
              <a:t>Могилів-Подільського району Вінницької області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426375" y="-677225"/>
            <a:ext cx="9144000" cy="691101"/>
          </a:xfrm>
        </p:spPr>
        <p:txBody>
          <a:bodyPr/>
          <a:lstStyle/>
          <a:p>
            <a:r>
              <a:rPr lang="uk-UA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Титульний слайд</a:t>
            </a:r>
            <a:endParaRPr lang="en-US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DE2E17B-4E86-4B75-98AD-5DA0DF951A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215" y="565655"/>
            <a:ext cx="2799760" cy="25260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5FD0637-411A-4710-A074-B633281D75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4858" y="565654"/>
            <a:ext cx="2875176" cy="2535811"/>
          </a:xfrm>
          <a:prstGeom prst="rect">
            <a:avLst/>
          </a:prstGeom>
        </p:spPr>
      </p:pic>
      <p:sp>
        <p:nvSpPr>
          <p:cNvPr id="7" name="Прямокутник 6">
            <a:extLst>
              <a:ext uri="{FF2B5EF4-FFF2-40B4-BE49-F238E27FC236}">
                <a16:creationId xmlns="" xmlns:a16="http://schemas.microsoft.com/office/drawing/2014/main" id="{1F6EDD77-B22A-4029-B421-7E046C76E781}"/>
              </a:ext>
            </a:extLst>
          </p:cNvPr>
          <p:cNvSpPr/>
          <p:nvPr/>
        </p:nvSpPr>
        <p:spPr>
          <a:xfrm>
            <a:off x="743263" y="238125"/>
            <a:ext cx="11000652" cy="6477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3724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7104" y="365126"/>
            <a:ext cx="10466696" cy="135449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/>
              <a:t>Деталізація схеми </a:t>
            </a:r>
            <a:r>
              <a:rPr lang="uk-UA" sz="3200" b="1" dirty="0" err="1"/>
              <a:t>безбар’єрного</a:t>
            </a:r>
            <a:r>
              <a:rPr lang="uk-UA" sz="3200" b="1" dirty="0"/>
              <a:t> маршруту.</a:t>
            </a:r>
            <a:br>
              <a:rPr lang="uk-UA" sz="3200" b="1" dirty="0"/>
            </a:br>
            <a:r>
              <a:rPr lang="uk-UA" sz="3200" b="1" dirty="0"/>
              <a:t> </a:t>
            </a:r>
            <a:r>
              <a:rPr lang="uk-UA" sz="2200" dirty="0"/>
              <a:t>Об’єкт </a:t>
            </a:r>
            <a:r>
              <a:rPr lang="uk-UA" sz="2200" b="1" dirty="0"/>
              <a:t>Магазин </a:t>
            </a:r>
            <a:r>
              <a:rPr lang="uk-UA" sz="2200" b="1" dirty="0" err="1"/>
              <a:t>“Продукти”</a:t>
            </a:r>
            <a:r>
              <a:rPr lang="uk-UA" sz="2200" b="1" dirty="0"/>
              <a:t> </a:t>
            </a:r>
            <a:r>
              <a:rPr lang="uk-UA" sz="2200" dirty="0"/>
              <a:t>по вулиці Незалежності </a:t>
            </a:r>
            <a:r>
              <a:rPr lang="uk-UA" sz="2200" dirty="0">
                <a:solidFill>
                  <a:srgbClr val="00B050"/>
                </a:solidFill>
              </a:rPr>
              <a:t>є </a:t>
            </a:r>
            <a:r>
              <a:rPr lang="uk-UA" sz="2200" dirty="0" err="1">
                <a:solidFill>
                  <a:srgbClr val="00B050"/>
                </a:solidFill>
              </a:rPr>
              <a:t>безбар</a:t>
            </a:r>
            <a:r>
              <a:rPr lang="en-US" sz="2200" dirty="0">
                <a:solidFill>
                  <a:srgbClr val="00B050"/>
                </a:solidFill>
              </a:rPr>
              <a:t>’</a:t>
            </a:r>
            <a:r>
              <a:rPr lang="uk-UA" sz="2200" dirty="0" err="1">
                <a:solidFill>
                  <a:srgbClr val="00B050"/>
                </a:solidFill>
              </a:rPr>
              <a:t>єрним</a:t>
            </a:r>
            <a:r>
              <a:rPr lang="uk-UA" sz="2200" dirty="0">
                <a:solidFill>
                  <a:srgbClr val="00B050"/>
                </a:solidFill>
              </a:rPr>
              <a:t> </a:t>
            </a:r>
            <a:r>
              <a:rPr lang="uk-UA" sz="2200" dirty="0"/>
              <a:t>.  </a:t>
            </a:r>
            <a:r>
              <a:rPr lang="uk-UA" sz="3200" dirty="0"/>
              <a:t>                                                                            </a:t>
            </a:r>
            <a:r>
              <a:rPr lang="en-US" sz="3200" dirty="0"/>
              <a:t/>
            </a:r>
            <a:br>
              <a:rPr lang="en-US" sz="3200" dirty="0"/>
            </a:br>
            <a:endParaRPr lang="uk-UA" sz="3200" dirty="0"/>
          </a:p>
        </p:txBody>
      </p:sp>
      <p:pic>
        <p:nvPicPr>
          <p:cNvPr id="5" name="Содержимое 4" descr="Магазин Продукти 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r="5536"/>
          <a:stretch>
            <a:fillRect/>
          </a:stretch>
        </p:blipFill>
        <p:spPr>
          <a:xfrm rot="5400000">
            <a:off x="1213626" y="2064906"/>
            <a:ext cx="4894772" cy="3886200"/>
          </a:xfrm>
        </p:spPr>
      </p:pic>
      <p:pic>
        <p:nvPicPr>
          <p:cNvPr id="7" name="Содержимое 6" descr="Магазин Продукти 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r="4745"/>
          <a:stretch>
            <a:fillRect/>
          </a:stretch>
        </p:blipFill>
        <p:spPr>
          <a:xfrm rot="5400000">
            <a:off x="6295143" y="2058081"/>
            <a:ext cx="4935715" cy="3886200"/>
          </a:xfrm>
        </p:spPr>
      </p:pic>
      <p:sp>
        <p:nvSpPr>
          <p:cNvPr id="8" name="Прямокутник 5">
            <a:extLst>
              <a:ext uri="{FF2B5EF4-FFF2-40B4-BE49-F238E27FC236}">
                <a16:creationId xmlns="" xmlns:a16="http://schemas.microsoft.com/office/drawing/2014/main" id="{0D5702E6-3C9F-49F8-A30A-1A41F49E49B3}"/>
              </a:ext>
            </a:extLst>
          </p:cNvPr>
          <p:cNvSpPr/>
          <p:nvPr/>
        </p:nvSpPr>
        <p:spPr>
          <a:xfrm>
            <a:off x="743263" y="238125"/>
            <a:ext cx="11000652" cy="6477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792" y="365126"/>
            <a:ext cx="10515600" cy="105424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/>
              <a:t/>
            </a:r>
            <a:br>
              <a:rPr lang="uk-UA" sz="3200" b="1" dirty="0"/>
            </a:br>
            <a:r>
              <a:rPr lang="uk-UA" sz="3200" b="1" dirty="0"/>
              <a:t/>
            </a:r>
            <a:br>
              <a:rPr lang="uk-UA" sz="3200" b="1" dirty="0"/>
            </a:br>
            <a:r>
              <a:rPr lang="uk-UA" sz="3200" b="1" dirty="0"/>
              <a:t>Деталізація схеми </a:t>
            </a:r>
            <a:r>
              <a:rPr lang="uk-UA" sz="3200" b="1" dirty="0" err="1"/>
              <a:t>безбар’єрного</a:t>
            </a:r>
            <a:r>
              <a:rPr lang="uk-UA" sz="3200" b="1" dirty="0"/>
              <a:t> маршруту.</a:t>
            </a:r>
            <a:br>
              <a:rPr lang="uk-UA" sz="3200" b="1" dirty="0"/>
            </a:br>
            <a:r>
              <a:rPr lang="uk-UA" dirty="0"/>
              <a:t> </a:t>
            </a:r>
            <a:r>
              <a:rPr lang="uk-UA" sz="2200" dirty="0"/>
              <a:t>Об’єкт </a:t>
            </a:r>
            <a:r>
              <a:rPr lang="uk-UA" sz="2200" b="1" dirty="0" err="1"/>
              <a:t>“Культова</a:t>
            </a:r>
            <a:r>
              <a:rPr lang="uk-UA" sz="2200" b="1" dirty="0"/>
              <a:t> </a:t>
            </a:r>
            <a:r>
              <a:rPr lang="uk-UA" sz="2200" b="1" dirty="0" err="1"/>
              <a:t>споруда”</a:t>
            </a:r>
            <a:r>
              <a:rPr lang="uk-UA" sz="2200" b="1" dirty="0"/>
              <a:t> </a:t>
            </a:r>
            <a:r>
              <a:rPr lang="uk-UA" sz="2200" dirty="0"/>
              <a:t>по вулиці Незалежності </a:t>
            </a:r>
            <a:r>
              <a:rPr lang="uk-UA" sz="2200" dirty="0">
                <a:solidFill>
                  <a:srgbClr val="00B050"/>
                </a:solidFill>
              </a:rPr>
              <a:t>є  </a:t>
            </a:r>
            <a:r>
              <a:rPr lang="uk-UA" sz="2200" dirty="0" err="1">
                <a:solidFill>
                  <a:srgbClr val="00B050"/>
                </a:solidFill>
              </a:rPr>
              <a:t>безбар</a:t>
            </a:r>
            <a:r>
              <a:rPr lang="en-US" sz="2200" dirty="0">
                <a:solidFill>
                  <a:srgbClr val="00B050"/>
                </a:solidFill>
              </a:rPr>
              <a:t>’</a:t>
            </a:r>
            <a:r>
              <a:rPr lang="uk-UA" sz="2200" dirty="0" err="1">
                <a:solidFill>
                  <a:srgbClr val="00B050"/>
                </a:solidFill>
              </a:rPr>
              <a:t>єрним</a:t>
            </a:r>
            <a:r>
              <a:rPr lang="uk-UA" sz="2200" dirty="0">
                <a:solidFill>
                  <a:srgbClr val="00B050"/>
                </a:solidFill>
              </a:rPr>
              <a:t> </a:t>
            </a:r>
            <a:r>
              <a:rPr lang="uk-UA" sz="2200" dirty="0"/>
              <a:t>.</a:t>
            </a:r>
            <a:r>
              <a:rPr lang="uk-UA" dirty="0"/>
              <a:t> </a:t>
            </a:r>
            <a:r>
              <a:rPr lang="uk-UA" b="1" dirty="0"/>
              <a:t/>
            </a:r>
            <a:br>
              <a:rPr lang="uk-UA" b="1" dirty="0"/>
            </a:br>
            <a:endParaRPr lang="uk-UA" dirty="0"/>
          </a:p>
        </p:txBody>
      </p:sp>
      <p:pic>
        <p:nvPicPr>
          <p:cNvPr id="5" name="Содержимое 4" descr="Культова споруда 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r="7379"/>
          <a:stretch>
            <a:fillRect/>
          </a:stretch>
        </p:blipFill>
        <p:spPr>
          <a:xfrm rot="5400000">
            <a:off x="1288690" y="2099025"/>
            <a:ext cx="4799237" cy="3886200"/>
          </a:xfrm>
        </p:spPr>
      </p:pic>
      <p:pic>
        <p:nvPicPr>
          <p:cNvPr id="6" name="Содержимое 5" descr="Культова споруда 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r="6325"/>
          <a:stretch>
            <a:fillRect/>
          </a:stretch>
        </p:blipFill>
        <p:spPr>
          <a:xfrm rot="5400000">
            <a:off x="6213255" y="2112675"/>
            <a:ext cx="4853830" cy="3886200"/>
          </a:xfrm>
        </p:spPr>
      </p:pic>
      <p:sp>
        <p:nvSpPr>
          <p:cNvPr id="7" name="Прямокутник 5">
            <a:extLst>
              <a:ext uri="{FF2B5EF4-FFF2-40B4-BE49-F238E27FC236}">
                <a16:creationId xmlns="" xmlns:a16="http://schemas.microsoft.com/office/drawing/2014/main" id="{0D5702E6-3C9F-49F8-A30A-1A41F49E49B3}"/>
              </a:ext>
            </a:extLst>
          </p:cNvPr>
          <p:cNvSpPr/>
          <p:nvPr/>
        </p:nvSpPr>
        <p:spPr>
          <a:xfrm>
            <a:off x="743263" y="238125"/>
            <a:ext cx="11000652" cy="6477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3200" b="1" dirty="0"/>
              <a:t>Деталізація схеми </a:t>
            </a:r>
            <a:r>
              <a:rPr lang="uk-UA" sz="3200" b="1" dirty="0" err="1"/>
              <a:t>безбар’єрного</a:t>
            </a:r>
            <a:r>
              <a:rPr lang="uk-UA" sz="3200" b="1" dirty="0"/>
              <a:t> маршруту.</a:t>
            </a:r>
            <a:br>
              <a:rPr lang="uk-UA" sz="3200" b="1" dirty="0"/>
            </a:br>
            <a:r>
              <a:rPr lang="uk-UA" sz="3200" dirty="0"/>
              <a:t> </a:t>
            </a:r>
            <a:r>
              <a:rPr lang="uk-UA" sz="2200" dirty="0"/>
              <a:t>Об’єкт </a:t>
            </a:r>
            <a:r>
              <a:rPr lang="uk-UA" sz="2200" b="1" dirty="0" err="1"/>
              <a:t>“Школа”</a:t>
            </a:r>
            <a:r>
              <a:rPr lang="uk-UA" sz="2200" dirty="0"/>
              <a:t> по вулиці Незалежності </a:t>
            </a:r>
            <a:r>
              <a:rPr lang="uk-UA" sz="2200" dirty="0">
                <a:solidFill>
                  <a:srgbClr val="0070C0"/>
                </a:solidFill>
              </a:rPr>
              <a:t>є частково </a:t>
            </a:r>
            <a:r>
              <a:rPr lang="uk-UA" sz="2200" dirty="0" err="1">
                <a:solidFill>
                  <a:srgbClr val="0070C0"/>
                </a:solidFill>
              </a:rPr>
              <a:t>безбар</a:t>
            </a:r>
            <a:r>
              <a:rPr lang="en-US" sz="2200" dirty="0">
                <a:solidFill>
                  <a:srgbClr val="0070C0"/>
                </a:solidFill>
              </a:rPr>
              <a:t>’</a:t>
            </a:r>
            <a:r>
              <a:rPr lang="uk-UA" sz="2200" dirty="0" err="1">
                <a:solidFill>
                  <a:srgbClr val="0070C0"/>
                </a:solidFill>
              </a:rPr>
              <a:t>єрним</a:t>
            </a:r>
            <a:r>
              <a:rPr lang="uk-UA" sz="2200" dirty="0">
                <a:solidFill>
                  <a:srgbClr val="0070C0"/>
                </a:solidFill>
              </a:rPr>
              <a:t>, </a:t>
            </a:r>
            <a:r>
              <a:rPr lang="uk-UA" sz="2200" dirty="0"/>
              <a:t>необхідно провести реконструкцію пандуса відповідно ДБН Б.2.2-40:2018 </a:t>
            </a:r>
            <a:r>
              <a:rPr lang="uk-UA" sz="2200" dirty="0" err="1"/>
              <a:t>“Інклюзивність</a:t>
            </a:r>
            <a:r>
              <a:rPr lang="uk-UA" sz="2200" dirty="0"/>
              <a:t> будівель та </a:t>
            </a:r>
            <a:r>
              <a:rPr lang="uk-UA" sz="2200" dirty="0" err="1"/>
              <a:t>споруд”</a:t>
            </a:r>
            <a:r>
              <a:rPr lang="uk-UA" sz="2200" dirty="0"/>
              <a:t> </a:t>
            </a:r>
            <a:r>
              <a:rPr lang="uk-UA" sz="3200" dirty="0"/>
              <a:t> </a:t>
            </a:r>
          </a:p>
        </p:txBody>
      </p:sp>
      <p:pic>
        <p:nvPicPr>
          <p:cNvPr id="5" name="Содержимое 4" descr="Школа 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r="10803"/>
          <a:stretch>
            <a:fillRect/>
          </a:stretch>
        </p:blipFill>
        <p:spPr>
          <a:xfrm rot="5400000">
            <a:off x="927023" y="2187735"/>
            <a:ext cx="4621817" cy="3886200"/>
          </a:xfrm>
        </p:spPr>
      </p:pic>
      <p:pic>
        <p:nvPicPr>
          <p:cNvPr id="6" name="Содержимое 5" descr="Школа 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r="7643"/>
          <a:stretch>
            <a:fillRect/>
          </a:stretch>
        </p:blipFill>
        <p:spPr>
          <a:xfrm rot="5400000">
            <a:off x="6397501" y="2133144"/>
            <a:ext cx="4785590" cy="3886200"/>
          </a:xfrm>
        </p:spPr>
      </p:pic>
      <p:sp>
        <p:nvSpPr>
          <p:cNvPr id="7" name="Прямокутник 5">
            <a:extLst>
              <a:ext uri="{FF2B5EF4-FFF2-40B4-BE49-F238E27FC236}">
                <a16:creationId xmlns="" xmlns:a16="http://schemas.microsoft.com/office/drawing/2014/main" id="{0D5702E6-3C9F-49F8-A30A-1A41F49E49B3}"/>
              </a:ext>
            </a:extLst>
          </p:cNvPr>
          <p:cNvSpPr/>
          <p:nvPr/>
        </p:nvSpPr>
        <p:spPr>
          <a:xfrm>
            <a:off x="743263" y="238125"/>
            <a:ext cx="11000652" cy="6477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50627"/>
            <a:ext cx="10462146" cy="14002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/>
              <a:t/>
            </a:r>
            <a:br>
              <a:rPr lang="uk-UA" sz="3200" b="1" dirty="0"/>
            </a:br>
            <a:r>
              <a:rPr lang="uk-UA" sz="3200" b="1" dirty="0"/>
              <a:t>Деталізація схеми </a:t>
            </a:r>
            <a:r>
              <a:rPr lang="uk-UA" sz="3200" b="1" dirty="0" err="1"/>
              <a:t>безбар’єрного</a:t>
            </a:r>
            <a:r>
              <a:rPr lang="uk-UA" sz="3200" b="1" dirty="0"/>
              <a:t> маршруту.</a:t>
            </a:r>
            <a:br>
              <a:rPr lang="uk-UA" sz="3200" b="1" dirty="0"/>
            </a:br>
            <a:r>
              <a:rPr lang="uk-UA" sz="2200" dirty="0"/>
              <a:t>Об’єкт </a:t>
            </a:r>
            <a:r>
              <a:rPr lang="uk-UA" sz="2200" b="1" dirty="0"/>
              <a:t>магазин </a:t>
            </a:r>
            <a:r>
              <a:rPr lang="uk-UA" sz="2200" b="1" dirty="0" err="1"/>
              <a:t>“Калинка”</a:t>
            </a:r>
            <a:r>
              <a:rPr lang="uk-UA" sz="2200" b="1" dirty="0"/>
              <a:t> </a:t>
            </a:r>
            <a:r>
              <a:rPr lang="uk-UA" sz="2200" dirty="0"/>
              <a:t>по вулиці Незалежності </a:t>
            </a:r>
            <a:r>
              <a:rPr lang="uk-UA" sz="2200" dirty="0">
                <a:solidFill>
                  <a:srgbClr val="FF0000"/>
                </a:solidFill>
              </a:rPr>
              <a:t>є бар</a:t>
            </a:r>
            <a:r>
              <a:rPr lang="en-US" sz="2200" dirty="0">
                <a:solidFill>
                  <a:srgbClr val="FF0000"/>
                </a:solidFill>
              </a:rPr>
              <a:t>’</a:t>
            </a:r>
            <a:r>
              <a:rPr lang="uk-UA" sz="2200" dirty="0" err="1">
                <a:solidFill>
                  <a:srgbClr val="FF0000"/>
                </a:solidFill>
              </a:rPr>
              <a:t>єрним</a:t>
            </a:r>
            <a:r>
              <a:rPr lang="uk-UA" sz="2200" dirty="0">
                <a:solidFill>
                  <a:srgbClr val="FF0000"/>
                </a:solidFill>
              </a:rPr>
              <a:t> </a:t>
            </a:r>
            <a:r>
              <a:rPr lang="uk-UA" sz="2200" dirty="0"/>
              <a:t>– необхідно влаштування пішохідної доріжки, пандуса, заміну дверей відповідно до ДБН Б.2.2-40:2018 </a:t>
            </a:r>
            <a:r>
              <a:rPr lang="uk-UA" sz="2200" dirty="0" err="1"/>
              <a:t>“Інклюзивність</a:t>
            </a:r>
            <a:r>
              <a:rPr lang="uk-UA" sz="2200" dirty="0"/>
              <a:t> будівель та споруд “</a:t>
            </a:r>
          </a:p>
        </p:txBody>
      </p:sp>
      <p:pic>
        <p:nvPicPr>
          <p:cNvPr id="5" name="Содержимое 4" descr="Магазин Калинка 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r="7359"/>
          <a:stretch>
            <a:fillRect/>
          </a:stretch>
        </p:blipFill>
        <p:spPr>
          <a:xfrm rot="5400000">
            <a:off x="933847" y="2164428"/>
            <a:ext cx="4800301" cy="3886200"/>
          </a:xfrm>
        </p:spPr>
      </p:pic>
      <p:pic>
        <p:nvPicPr>
          <p:cNvPr id="6" name="Содержимое 5" descr="Магазин Калинка 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r="8047"/>
          <a:stretch>
            <a:fillRect/>
          </a:stretch>
        </p:blipFill>
        <p:spPr>
          <a:xfrm rot="5400000">
            <a:off x="6333160" y="2182244"/>
            <a:ext cx="4764677" cy="3886200"/>
          </a:xfrm>
        </p:spPr>
      </p:pic>
      <p:sp>
        <p:nvSpPr>
          <p:cNvPr id="7" name="Прямокутник 5">
            <a:extLst>
              <a:ext uri="{FF2B5EF4-FFF2-40B4-BE49-F238E27FC236}">
                <a16:creationId xmlns="" xmlns:a16="http://schemas.microsoft.com/office/drawing/2014/main" id="{0D5702E6-3C9F-49F8-A30A-1A41F49E49B3}"/>
              </a:ext>
            </a:extLst>
          </p:cNvPr>
          <p:cNvSpPr/>
          <p:nvPr/>
        </p:nvSpPr>
        <p:spPr>
          <a:xfrm>
            <a:off x="743263" y="238125"/>
            <a:ext cx="11000652" cy="6477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2700" b="1" dirty="0"/>
              <a:t>Деталізація схеми </a:t>
            </a:r>
            <a:r>
              <a:rPr lang="uk-UA" sz="2700" b="1" dirty="0" err="1"/>
              <a:t>безбар’єрного</a:t>
            </a:r>
            <a:r>
              <a:rPr lang="uk-UA" sz="2700" b="1" dirty="0"/>
              <a:t> маршруту.</a:t>
            </a:r>
            <a:r>
              <a:rPr lang="uk-UA" sz="3100" b="1" dirty="0"/>
              <a:t/>
            </a:r>
            <a:br>
              <a:rPr lang="uk-UA" sz="3100" b="1" dirty="0"/>
            </a:br>
            <a:r>
              <a:rPr lang="uk-UA" sz="2200" dirty="0"/>
              <a:t>Об’єкт </a:t>
            </a:r>
            <a:r>
              <a:rPr lang="uk-UA" sz="2200" b="1" dirty="0"/>
              <a:t>“Сільська рада” </a:t>
            </a:r>
            <a:r>
              <a:rPr lang="uk-UA" sz="2200" dirty="0"/>
              <a:t>по вулиці Незалежності </a:t>
            </a:r>
            <a:r>
              <a:rPr lang="uk-UA" sz="2200" dirty="0">
                <a:solidFill>
                  <a:srgbClr val="0070C0"/>
                </a:solidFill>
              </a:rPr>
              <a:t>є частково </a:t>
            </a:r>
            <a:r>
              <a:rPr lang="uk-UA" sz="2200" dirty="0" err="1">
                <a:solidFill>
                  <a:srgbClr val="0070C0"/>
                </a:solidFill>
              </a:rPr>
              <a:t>безбар</a:t>
            </a:r>
            <a:r>
              <a:rPr lang="en-US" sz="2200" dirty="0">
                <a:solidFill>
                  <a:srgbClr val="0070C0"/>
                </a:solidFill>
              </a:rPr>
              <a:t>’</a:t>
            </a:r>
            <a:r>
              <a:rPr lang="uk-UA" sz="2200" dirty="0" err="1">
                <a:solidFill>
                  <a:srgbClr val="0070C0"/>
                </a:solidFill>
              </a:rPr>
              <a:t>єрним</a:t>
            </a:r>
            <a:r>
              <a:rPr lang="uk-UA" sz="2200" dirty="0">
                <a:solidFill>
                  <a:srgbClr val="0070C0"/>
                </a:solidFill>
              </a:rPr>
              <a:t>, </a:t>
            </a:r>
            <a:r>
              <a:rPr lang="uk-UA" sz="2200" dirty="0"/>
              <a:t>необхідно провести реконструкцію пандуса входу в будівлю та пониження вхід на територію відповідно ДБН Б.2.2-40:2018 “</a:t>
            </a:r>
            <a:r>
              <a:rPr lang="uk-UA" sz="2200" dirty="0" err="1"/>
              <a:t>Інклюзивність</a:t>
            </a:r>
            <a:r>
              <a:rPr lang="uk-UA" sz="2200" dirty="0"/>
              <a:t> будівель та споруд” </a:t>
            </a:r>
          </a:p>
        </p:txBody>
      </p:sp>
      <p:pic>
        <p:nvPicPr>
          <p:cNvPr id="7" name="Місце для вмісту 6">
            <a:extLst>
              <a:ext uri="{FF2B5EF4-FFF2-40B4-BE49-F238E27FC236}">
                <a16:creationId xmlns="" xmlns:a16="http://schemas.microsoft.com/office/drawing/2014/main" id="{AEC739B3-73B2-4BB4-BA26-AEA98D051E4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11087" y="2211192"/>
            <a:ext cx="4594227" cy="3823096"/>
          </a:xfrm>
        </p:spPr>
      </p:pic>
      <p:pic>
        <p:nvPicPr>
          <p:cNvPr id="9" name="Місце для вмісту 8">
            <a:extLst>
              <a:ext uri="{FF2B5EF4-FFF2-40B4-BE49-F238E27FC236}">
                <a16:creationId xmlns="" xmlns:a16="http://schemas.microsoft.com/office/drawing/2014/main" id="{FF758D07-DE9D-4387-8712-2A73AD67573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06961" y="2211191"/>
            <a:ext cx="4594227" cy="3823098"/>
          </a:xfrm>
        </p:spPr>
      </p:pic>
      <p:sp>
        <p:nvSpPr>
          <p:cNvPr id="5" name="Прямокутник 5">
            <a:extLst>
              <a:ext uri="{FF2B5EF4-FFF2-40B4-BE49-F238E27FC236}">
                <a16:creationId xmlns="" xmlns:a16="http://schemas.microsoft.com/office/drawing/2014/main" id="{0D5702E6-3C9F-49F8-A30A-1A41F49E49B3}"/>
              </a:ext>
            </a:extLst>
          </p:cNvPr>
          <p:cNvSpPr/>
          <p:nvPr/>
        </p:nvSpPr>
        <p:spPr>
          <a:xfrm>
            <a:off x="548640" y="121920"/>
            <a:ext cx="11486606" cy="659320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A469FED-4BDB-4D2E-9666-BD5614937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2800" b="1" dirty="0"/>
              <a:t>Деталізація схеми </a:t>
            </a:r>
            <a:r>
              <a:rPr lang="uk-UA" sz="2800" b="1" dirty="0" err="1"/>
              <a:t>безбар’єрного</a:t>
            </a:r>
            <a:r>
              <a:rPr lang="uk-UA" sz="2800" b="1" dirty="0"/>
              <a:t> маршруту.</a:t>
            </a:r>
            <a:br>
              <a:rPr lang="uk-UA" sz="2800" b="1" dirty="0"/>
            </a:br>
            <a:r>
              <a:rPr lang="uk-UA" sz="2200" dirty="0"/>
              <a:t>Об’єкт будівля </a:t>
            </a:r>
            <a:r>
              <a:rPr lang="uk-UA" sz="2200" b="1" dirty="0"/>
              <a:t>“Пошта” </a:t>
            </a:r>
            <a:r>
              <a:rPr lang="uk-UA" sz="2200" dirty="0"/>
              <a:t>по вулиці Незалежності </a:t>
            </a:r>
            <a:r>
              <a:rPr lang="uk-UA" sz="2200" dirty="0">
                <a:solidFill>
                  <a:srgbClr val="FF0000"/>
                </a:solidFill>
              </a:rPr>
              <a:t>є бар</a:t>
            </a:r>
            <a:r>
              <a:rPr lang="en-US" sz="2200" dirty="0">
                <a:solidFill>
                  <a:srgbClr val="FF0000"/>
                </a:solidFill>
              </a:rPr>
              <a:t>’</a:t>
            </a:r>
            <a:r>
              <a:rPr lang="uk-UA" sz="2200" dirty="0" err="1">
                <a:solidFill>
                  <a:srgbClr val="FF0000"/>
                </a:solidFill>
              </a:rPr>
              <a:t>єрним</a:t>
            </a:r>
            <a:r>
              <a:rPr lang="uk-UA" sz="2200" dirty="0">
                <a:solidFill>
                  <a:srgbClr val="FF0000"/>
                </a:solidFill>
              </a:rPr>
              <a:t> </a:t>
            </a:r>
            <a:r>
              <a:rPr lang="uk-UA" sz="2200" dirty="0"/>
              <a:t>– необхідно влаштування пішохідної доріжки, пандуса, заміну дверей відповідно до ДБН Б.2.2-40:2018 “</a:t>
            </a:r>
            <a:r>
              <a:rPr lang="uk-UA" sz="2200" dirty="0" err="1"/>
              <a:t>Інклюзивність</a:t>
            </a:r>
            <a:r>
              <a:rPr lang="uk-UA" sz="2200" dirty="0"/>
              <a:t> будівель та споруд </a:t>
            </a:r>
            <a:r>
              <a:rPr lang="uk-UA" sz="2800" dirty="0"/>
              <a:t>“</a:t>
            </a:r>
          </a:p>
        </p:txBody>
      </p:sp>
      <p:pic>
        <p:nvPicPr>
          <p:cNvPr id="8" name="Місце для вмісту 7">
            <a:extLst>
              <a:ext uri="{FF2B5EF4-FFF2-40B4-BE49-F238E27FC236}">
                <a16:creationId xmlns="" xmlns:a16="http://schemas.microsoft.com/office/drawing/2014/main" id="{2C6675A8-808C-4AC3-8B9E-A24712DCDC2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01563" y="2220716"/>
            <a:ext cx="4460876" cy="3670696"/>
          </a:xfrm>
        </p:spPr>
      </p:pic>
      <p:pic>
        <p:nvPicPr>
          <p:cNvPr id="10" name="Місце для вмісту 9">
            <a:extLst>
              <a:ext uri="{FF2B5EF4-FFF2-40B4-BE49-F238E27FC236}">
                <a16:creationId xmlns="" xmlns:a16="http://schemas.microsoft.com/office/drawing/2014/main" id="{F1C4FD80-577C-49BF-A166-27ACE98CC9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96234" y="2287389"/>
            <a:ext cx="4460875" cy="3537347"/>
          </a:xfrm>
        </p:spPr>
      </p:pic>
      <p:sp>
        <p:nvSpPr>
          <p:cNvPr id="11" name="Прямокутник 5">
            <a:extLst>
              <a:ext uri="{FF2B5EF4-FFF2-40B4-BE49-F238E27FC236}">
                <a16:creationId xmlns="" xmlns:a16="http://schemas.microsoft.com/office/drawing/2014/main" id="{387A2C40-0031-4684-8149-CDCB36374553}"/>
              </a:ext>
            </a:extLst>
          </p:cNvPr>
          <p:cNvSpPr/>
          <p:nvPr/>
        </p:nvSpPr>
        <p:spPr>
          <a:xfrm>
            <a:off x="548640" y="121920"/>
            <a:ext cx="11486606" cy="659320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4661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4C6CD8E-4F7F-4C01-A9C9-7E1442A9D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b="1" dirty="0"/>
              <a:t>Деталізація схеми </a:t>
            </a:r>
            <a:r>
              <a:rPr lang="uk-UA" sz="2800" b="1" dirty="0" err="1"/>
              <a:t>безбар’єрного</a:t>
            </a:r>
            <a:r>
              <a:rPr lang="uk-UA" sz="2800" b="1" dirty="0"/>
              <a:t> маршруту.</a:t>
            </a:r>
            <a:r>
              <a:rPr lang="uk-UA" b="1" dirty="0"/>
              <a:t/>
            </a:r>
            <a:br>
              <a:rPr lang="uk-UA" b="1" dirty="0"/>
            </a:br>
            <a:r>
              <a:rPr lang="uk-UA" sz="2200" dirty="0"/>
              <a:t>Об’єкт </a:t>
            </a:r>
            <a:r>
              <a:rPr lang="uk-UA" sz="2200" b="1" dirty="0"/>
              <a:t>“ЦНАП” </a:t>
            </a:r>
            <a:r>
              <a:rPr lang="uk-UA" sz="2200" dirty="0"/>
              <a:t>по вулиці Незалежності </a:t>
            </a:r>
            <a:r>
              <a:rPr lang="uk-UA" sz="2200" dirty="0">
                <a:solidFill>
                  <a:srgbClr val="00B050"/>
                </a:solidFill>
              </a:rPr>
              <a:t>є  </a:t>
            </a:r>
            <a:r>
              <a:rPr lang="uk-UA" sz="2200" dirty="0" err="1">
                <a:solidFill>
                  <a:srgbClr val="00B050"/>
                </a:solidFill>
              </a:rPr>
              <a:t>безбар</a:t>
            </a:r>
            <a:r>
              <a:rPr lang="en-US" sz="2200" dirty="0">
                <a:solidFill>
                  <a:srgbClr val="00B050"/>
                </a:solidFill>
              </a:rPr>
              <a:t>’</a:t>
            </a:r>
            <a:r>
              <a:rPr lang="uk-UA" sz="2200" dirty="0" err="1">
                <a:solidFill>
                  <a:srgbClr val="00B050"/>
                </a:solidFill>
              </a:rPr>
              <a:t>єрним</a:t>
            </a:r>
            <a:r>
              <a:rPr lang="uk-UA" sz="2200" dirty="0">
                <a:solidFill>
                  <a:srgbClr val="00B050"/>
                </a:solidFill>
              </a:rPr>
              <a:t> </a:t>
            </a:r>
            <a:r>
              <a:rPr lang="uk-UA" sz="2200" dirty="0"/>
              <a:t>.</a:t>
            </a:r>
          </a:p>
        </p:txBody>
      </p:sp>
      <p:pic>
        <p:nvPicPr>
          <p:cNvPr id="6" name="Місце для вмісту 5">
            <a:extLst>
              <a:ext uri="{FF2B5EF4-FFF2-40B4-BE49-F238E27FC236}">
                <a16:creationId xmlns="" xmlns:a16="http://schemas.microsoft.com/office/drawing/2014/main" id="{4C4EAC91-F95F-42EB-8A99-3657F2D5441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19448" y="2233414"/>
            <a:ext cx="4546600" cy="3537347"/>
          </a:xfrm>
        </p:spPr>
      </p:pic>
      <p:pic>
        <p:nvPicPr>
          <p:cNvPr id="8" name="Місце для вмісту 7">
            <a:extLst>
              <a:ext uri="{FF2B5EF4-FFF2-40B4-BE49-F238E27FC236}">
                <a16:creationId xmlns="" xmlns:a16="http://schemas.microsoft.com/office/drawing/2014/main" id="{1F12C1A9-FE63-4168-817D-3E60D8F9618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00995" y="2281039"/>
            <a:ext cx="4546601" cy="3442097"/>
          </a:xfrm>
        </p:spPr>
      </p:pic>
      <p:sp>
        <p:nvSpPr>
          <p:cNvPr id="9" name="Прямокутник 5">
            <a:extLst>
              <a:ext uri="{FF2B5EF4-FFF2-40B4-BE49-F238E27FC236}">
                <a16:creationId xmlns="" xmlns:a16="http://schemas.microsoft.com/office/drawing/2014/main" id="{47588ED2-6D82-4F35-AEA4-02F632AF205B}"/>
              </a:ext>
            </a:extLst>
          </p:cNvPr>
          <p:cNvSpPr/>
          <p:nvPr/>
        </p:nvSpPr>
        <p:spPr>
          <a:xfrm>
            <a:off x="548640" y="121920"/>
            <a:ext cx="11486606" cy="659320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546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484E10C-BD34-4401-A780-1F46425CC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0750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/>
              <a:t>Деталізація схеми </a:t>
            </a:r>
            <a:r>
              <a:rPr lang="uk-UA" sz="2800" b="1" dirty="0" err="1"/>
              <a:t>безбар’єрного</a:t>
            </a:r>
            <a:r>
              <a:rPr lang="uk-UA" sz="2800" b="1" dirty="0"/>
              <a:t> маршруту.</a:t>
            </a:r>
            <a:br>
              <a:rPr lang="uk-UA" sz="2800" b="1" dirty="0"/>
            </a:br>
            <a:r>
              <a:rPr lang="uk-UA" sz="2000" dirty="0"/>
              <a:t>Об’єкт </a:t>
            </a:r>
            <a:r>
              <a:rPr lang="uk-UA" sz="2000" b="1" dirty="0"/>
              <a:t>“</a:t>
            </a:r>
            <a:r>
              <a:rPr lang="uk-UA" sz="2000" b="1" dirty="0" err="1"/>
              <a:t>Амбулаторія.Аптека</a:t>
            </a:r>
            <a:r>
              <a:rPr lang="uk-UA" sz="2000" b="1" dirty="0"/>
              <a:t>” </a:t>
            </a:r>
            <a:r>
              <a:rPr lang="uk-UA" sz="2000" dirty="0"/>
              <a:t>по вулиці Незалежності </a:t>
            </a:r>
            <a:r>
              <a:rPr lang="uk-UA" sz="2000" dirty="0">
                <a:solidFill>
                  <a:srgbClr val="00B050"/>
                </a:solidFill>
              </a:rPr>
              <a:t>є  </a:t>
            </a:r>
            <a:r>
              <a:rPr lang="uk-UA" sz="2000" dirty="0" err="1">
                <a:solidFill>
                  <a:srgbClr val="00B050"/>
                </a:solidFill>
              </a:rPr>
              <a:t>безбар</a:t>
            </a:r>
            <a:r>
              <a:rPr lang="en-US" sz="2000" dirty="0">
                <a:solidFill>
                  <a:srgbClr val="00B050"/>
                </a:solidFill>
              </a:rPr>
              <a:t>’</a:t>
            </a:r>
            <a:r>
              <a:rPr lang="uk-UA" sz="2000" dirty="0" err="1">
                <a:solidFill>
                  <a:srgbClr val="00B050"/>
                </a:solidFill>
              </a:rPr>
              <a:t>єрним</a:t>
            </a:r>
            <a:r>
              <a:rPr lang="uk-UA" sz="2000" dirty="0">
                <a:solidFill>
                  <a:srgbClr val="00B050"/>
                </a:solidFill>
              </a:rPr>
              <a:t> </a:t>
            </a:r>
            <a:r>
              <a:rPr lang="uk-UA" sz="2000" dirty="0"/>
              <a:t>.</a:t>
            </a:r>
          </a:p>
        </p:txBody>
      </p:sp>
      <p:pic>
        <p:nvPicPr>
          <p:cNvPr id="6" name="Місце для вмісту 5">
            <a:extLst>
              <a:ext uri="{FF2B5EF4-FFF2-40B4-BE49-F238E27FC236}">
                <a16:creationId xmlns="" xmlns:a16="http://schemas.microsoft.com/office/drawing/2014/main" id="{EE316699-987B-4D89-9C12-125FBF5E312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38250" y="2074069"/>
            <a:ext cx="4933950" cy="3700462"/>
          </a:xfrm>
        </p:spPr>
      </p:pic>
      <p:pic>
        <p:nvPicPr>
          <p:cNvPr id="8" name="Місце для вмісту 7">
            <a:extLst>
              <a:ext uri="{FF2B5EF4-FFF2-40B4-BE49-F238E27FC236}">
                <a16:creationId xmlns="" xmlns:a16="http://schemas.microsoft.com/office/drawing/2014/main" id="{600C244B-2D34-4832-96CD-F8CB295A7E5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38875" y="2074069"/>
            <a:ext cx="4933950" cy="3700462"/>
          </a:xfrm>
        </p:spPr>
      </p:pic>
      <p:sp>
        <p:nvSpPr>
          <p:cNvPr id="9" name="Прямокутник 5">
            <a:extLst>
              <a:ext uri="{FF2B5EF4-FFF2-40B4-BE49-F238E27FC236}">
                <a16:creationId xmlns="" xmlns:a16="http://schemas.microsoft.com/office/drawing/2014/main" id="{82ECABEF-FC72-4ECD-B1B9-21D1E527EA98}"/>
              </a:ext>
            </a:extLst>
          </p:cNvPr>
          <p:cNvSpPr/>
          <p:nvPr/>
        </p:nvSpPr>
        <p:spPr>
          <a:xfrm>
            <a:off x="548640" y="121920"/>
            <a:ext cx="11486606" cy="659320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2006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AB1F43F-2CC3-476F-A554-4F86451CA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228601"/>
            <a:ext cx="10267950" cy="1104899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b="1" dirty="0"/>
              <a:t>Деталізація схеми </a:t>
            </a:r>
            <a:r>
              <a:rPr lang="uk-UA" sz="2800" b="1" dirty="0" err="1"/>
              <a:t>безбар’єрного</a:t>
            </a:r>
            <a:r>
              <a:rPr lang="uk-UA" sz="2800" b="1" dirty="0"/>
              <a:t> маршруту.</a:t>
            </a:r>
            <a:r>
              <a:rPr lang="uk-UA" sz="2800" i="1" dirty="0"/>
              <a:t>                                     </a:t>
            </a:r>
            <a:br>
              <a:rPr lang="uk-UA" sz="2800" i="1" dirty="0"/>
            </a:br>
            <a:r>
              <a:rPr lang="uk-UA" sz="2200" i="1" dirty="0"/>
              <a:t>Т</a:t>
            </a:r>
            <a:r>
              <a:rPr lang="en-US" sz="2200" i="1" dirty="0"/>
              <a:t> </a:t>
            </a:r>
            <a:r>
              <a:rPr lang="uk-UA" sz="2200" i="1" dirty="0"/>
              <a:t>р</a:t>
            </a:r>
            <a:r>
              <a:rPr lang="en-US" sz="2200" i="1" dirty="0"/>
              <a:t> </a:t>
            </a:r>
            <a:r>
              <a:rPr lang="uk-UA" sz="2200" i="1" dirty="0"/>
              <a:t>а</a:t>
            </a:r>
            <a:r>
              <a:rPr lang="en-US" sz="2200" i="1" dirty="0"/>
              <a:t> </a:t>
            </a:r>
            <a:r>
              <a:rPr lang="uk-UA" sz="2200" i="1" dirty="0"/>
              <a:t>н</a:t>
            </a:r>
            <a:r>
              <a:rPr lang="en-US" sz="2200" i="1" dirty="0"/>
              <a:t> </a:t>
            </a:r>
            <a:r>
              <a:rPr lang="uk-UA" sz="2200" i="1" dirty="0"/>
              <a:t>с</a:t>
            </a:r>
            <a:r>
              <a:rPr lang="en-US" sz="2200" i="1" dirty="0"/>
              <a:t> </a:t>
            </a:r>
            <a:r>
              <a:rPr lang="uk-UA" sz="2200" i="1" dirty="0"/>
              <a:t>п</a:t>
            </a:r>
            <a:r>
              <a:rPr lang="en-US" sz="2200" i="1" dirty="0"/>
              <a:t> </a:t>
            </a:r>
            <a:r>
              <a:rPr lang="uk-UA" sz="2200" i="1" dirty="0"/>
              <a:t>о</a:t>
            </a:r>
            <a:r>
              <a:rPr lang="en-US" sz="2200" i="1" dirty="0"/>
              <a:t> </a:t>
            </a:r>
            <a:r>
              <a:rPr lang="uk-UA" sz="2200" i="1" dirty="0"/>
              <a:t>р</a:t>
            </a:r>
            <a:r>
              <a:rPr lang="en-US" sz="2200" i="1" dirty="0"/>
              <a:t> </a:t>
            </a:r>
            <a:r>
              <a:rPr lang="uk-UA" sz="2200" i="1" dirty="0"/>
              <a:t>т</a:t>
            </a:r>
            <a:r>
              <a:rPr lang="en-US" sz="2200" i="1" dirty="0"/>
              <a:t> </a:t>
            </a:r>
            <a:r>
              <a:rPr lang="uk-UA" sz="2200" i="1" dirty="0"/>
              <a:t>н</a:t>
            </a:r>
            <a:r>
              <a:rPr lang="en-US" sz="2200" i="1" dirty="0"/>
              <a:t> </a:t>
            </a:r>
            <a:r>
              <a:rPr lang="uk-UA" sz="2200" i="1" dirty="0"/>
              <a:t>а </a:t>
            </a:r>
            <a:r>
              <a:rPr lang="en-US" sz="2200" i="1" dirty="0"/>
              <a:t>   </a:t>
            </a:r>
            <a:r>
              <a:rPr lang="uk-UA" sz="2200" i="1" dirty="0"/>
              <a:t>і</a:t>
            </a:r>
            <a:r>
              <a:rPr lang="en-US" sz="2200" i="1" dirty="0"/>
              <a:t> </a:t>
            </a:r>
            <a:r>
              <a:rPr lang="uk-UA" sz="2200" i="1" dirty="0"/>
              <a:t>н</a:t>
            </a:r>
            <a:r>
              <a:rPr lang="en-US" sz="2200" i="1" dirty="0"/>
              <a:t> </a:t>
            </a:r>
            <a:r>
              <a:rPr lang="uk-UA" sz="2200" i="1" dirty="0"/>
              <a:t>ф</a:t>
            </a:r>
            <a:r>
              <a:rPr lang="en-US" sz="2200" i="1" dirty="0"/>
              <a:t> </a:t>
            </a:r>
            <a:r>
              <a:rPr lang="uk-UA" sz="2200" i="1" dirty="0"/>
              <a:t>р</a:t>
            </a:r>
            <a:r>
              <a:rPr lang="en-US" sz="2200" i="1" dirty="0"/>
              <a:t> </a:t>
            </a:r>
            <a:r>
              <a:rPr lang="uk-UA" sz="2200" i="1" dirty="0"/>
              <a:t>а</a:t>
            </a:r>
            <a:r>
              <a:rPr lang="en-US" sz="2200" i="1" dirty="0"/>
              <a:t> </a:t>
            </a:r>
            <a:r>
              <a:rPr lang="uk-UA" sz="2200" i="1" dirty="0"/>
              <a:t>с</a:t>
            </a:r>
            <a:r>
              <a:rPr lang="en-US" sz="2200" i="1" dirty="0"/>
              <a:t> </a:t>
            </a:r>
            <a:r>
              <a:rPr lang="uk-UA" sz="2200" i="1" dirty="0"/>
              <a:t>т</a:t>
            </a:r>
            <a:r>
              <a:rPr lang="en-US" sz="2200" i="1" dirty="0"/>
              <a:t> </a:t>
            </a:r>
            <a:r>
              <a:rPr lang="uk-UA" sz="2200" i="1" dirty="0"/>
              <a:t>р</a:t>
            </a:r>
            <a:r>
              <a:rPr lang="en-US" sz="2200" i="1" dirty="0"/>
              <a:t> </a:t>
            </a:r>
            <a:r>
              <a:rPr lang="uk-UA" sz="2200" i="1" dirty="0"/>
              <a:t>у</a:t>
            </a:r>
            <a:r>
              <a:rPr lang="en-US" sz="2200" i="1" dirty="0"/>
              <a:t> </a:t>
            </a:r>
            <a:r>
              <a:rPr lang="uk-UA" sz="2200" i="1" dirty="0"/>
              <a:t>к</a:t>
            </a:r>
            <a:r>
              <a:rPr lang="en-US" sz="2200" i="1" dirty="0"/>
              <a:t> </a:t>
            </a:r>
            <a:r>
              <a:rPr lang="uk-UA" sz="2200" i="1" dirty="0"/>
              <a:t>т</a:t>
            </a:r>
            <a:r>
              <a:rPr lang="en-US" sz="2200" i="1" dirty="0"/>
              <a:t> </a:t>
            </a:r>
            <a:r>
              <a:rPr lang="uk-UA" sz="2200" i="1" dirty="0"/>
              <a:t>у</a:t>
            </a:r>
            <a:r>
              <a:rPr lang="en-US" sz="2200" i="1" dirty="0"/>
              <a:t> </a:t>
            </a:r>
            <a:r>
              <a:rPr lang="uk-UA" sz="2200" i="1" dirty="0"/>
              <a:t>р</a:t>
            </a:r>
            <a:r>
              <a:rPr lang="en-US" sz="2200" i="1" dirty="0"/>
              <a:t> </a:t>
            </a:r>
            <a:r>
              <a:rPr lang="uk-UA" sz="2200" i="1" dirty="0"/>
              <a:t>а</a:t>
            </a:r>
            <a:r>
              <a:rPr lang="en-US" sz="2200" i="1" dirty="0"/>
              <a:t> </a:t>
            </a:r>
            <a:r>
              <a:rPr lang="uk-UA" sz="2200" i="1" dirty="0"/>
              <a:t>: </a:t>
            </a:r>
            <a:r>
              <a:rPr lang="uk-UA" sz="2800" i="1" dirty="0"/>
              <a:t/>
            </a:r>
            <a:br>
              <a:rPr lang="uk-UA" sz="2800" i="1" dirty="0"/>
            </a:br>
            <a:r>
              <a:rPr lang="uk-UA" sz="2200" dirty="0"/>
              <a:t>- Зупинка громадського транспорту №2 – об</a:t>
            </a:r>
            <a:r>
              <a:rPr lang="en-US" sz="2200" dirty="0"/>
              <a:t>’</a:t>
            </a:r>
            <a:r>
              <a:rPr lang="uk-UA" sz="2200" dirty="0" err="1"/>
              <a:t>єкт</a:t>
            </a:r>
            <a:r>
              <a:rPr lang="uk-UA" sz="2200" dirty="0"/>
              <a:t> є </a:t>
            </a:r>
            <a:r>
              <a:rPr lang="uk-UA" sz="2200" dirty="0" err="1">
                <a:solidFill>
                  <a:schemeClr val="accent6"/>
                </a:solidFill>
              </a:rPr>
              <a:t>безбар</a:t>
            </a:r>
            <a:r>
              <a:rPr lang="en-US" sz="2200" dirty="0">
                <a:solidFill>
                  <a:schemeClr val="accent6"/>
                </a:solidFill>
              </a:rPr>
              <a:t>’</a:t>
            </a:r>
            <a:r>
              <a:rPr lang="uk-UA" sz="2200" dirty="0" err="1">
                <a:solidFill>
                  <a:schemeClr val="accent6"/>
                </a:solidFill>
              </a:rPr>
              <a:t>єрним</a:t>
            </a:r>
            <a:r>
              <a:rPr lang="uk-UA" sz="2200" dirty="0">
                <a:solidFill>
                  <a:schemeClr val="accent6"/>
                </a:solidFill>
              </a:rPr>
              <a:t>; </a:t>
            </a:r>
            <a:br>
              <a:rPr lang="uk-UA" sz="2200" dirty="0">
                <a:solidFill>
                  <a:schemeClr val="accent6"/>
                </a:solidFill>
              </a:rPr>
            </a:br>
            <a:endParaRPr lang="uk-UA" sz="2200" dirty="0"/>
          </a:p>
        </p:txBody>
      </p:sp>
      <p:pic>
        <p:nvPicPr>
          <p:cNvPr id="8" name="Місце для вмісту 7">
            <a:extLst>
              <a:ext uri="{FF2B5EF4-FFF2-40B4-BE49-F238E27FC236}">
                <a16:creationId xmlns="" xmlns:a16="http://schemas.microsoft.com/office/drawing/2014/main" id="{70CACFFE-D63D-4D34-9047-06100AE050E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43038" y="1955007"/>
            <a:ext cx="4972050" cy="3729037"/>
          </a:xfrm>
        </p:spPr>
      </p:pic>
      <p:pic>
        <p:nvPicPr>
          <p:cNvPr id="10" name="Місце для вмісту 9">
            <a:extLst>
              <a:ext uri="{FF2B5EF4-FFF2-40B4-BE49-F238E27FC236}">
                <a16:creationId xmlns="" xmlns:a16="http://schemas.microsoft.com/office/drawing/2014/main" id="{A8E824B5-D2B4-4DCB-8050-EC4CABC3F5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38900" y="1955006"/>
            <a:ext cx="4972050" cy="3729037"/>
          </a:xfrm>
        </p:spPr>
      </p:pic>
      <p:sp>
        <p:nvSpPr>
          <p:cNvPr id="6" name="Прямокутник 5">
            <a:extLst>
              <a:ext uri="{FF2B5EF4-FFF2-40B4-BE49-F238E27FC236}">
                <a16:creationId xmlns="" xmlns:a16="http://schemas.microsoft.com/office/drawing/2014/main" id="{763B7C0D-B173-44E9-8C8B-A60CF8DA2B11}"/>
              </a:ext>
            </a:extLst>
          </p:cNvPr>
          <p:cNvSpPr/>
          <p:nvPr/>
        </p:nvSpPr>
        <p:spPr>
          <a:xfrm>
            <a:off x="723900" y="142875"/>
            <a:ext cx="11144249" cy="648652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i="1" dirty="0"/>
              <a:t>Т</a:t>
            </a:r>
            <a:r>
              <a:rPr lang="en-US" i="1" dirty="0"/>
              <a:t> </a:t>
            </a:r>
            <a:r>
              <a:rPr lang="uk-UA" i="1" dirty="0"/>
              <a:t>р</a:t>
            </a:r>
            <a:r>
              <a:rPr lang="en-US" i="1" dirty="0"/>
              <a:t> </a:t>
            </a:r>
            <a:r>
              <a:rPr lang="uk-UA" i="1" dirty="0"/>
              <a:t>а</a:t>
            </a:r>
            <a:r>
              <a:rPr lang="en-US" i="1" dirty="0"/>
              <a:t> </a:t>
            </a:r>
            <a:r>
              <a:rPr lang="uk-UA" i="1" dirty="0"/>
              <a:t>н</a:t>
            </a:r>
            <a:r>
              <a:rPr lang="en-US" i="1" dirty="0"/>
              <a:t> </a:t>
            </a:r>
            <a:r>
              <a:rPr lang="uk-UA" i="1" dirty="0"/>
              <a:t>с</a:t>
            </a:r>
            <a:r>
              <a:rPr lang="en-US" i="1" dirty="0"/>
              <a:t> </a:t>
            </a:r>
            <a:r>
              <a:rPr lang="uk-UA" i="1" dirty="0"/>
              <a:t>п</a:t>
            </a:r>
            <a:r>
              <a:rPr lang="en-US" i="1" dirty="0"/>
              <a:t> </a:t>
            </a:r>
            <a:r>
              <a:rPr lang="uk-UA" i="1" dirty="0"/>
              <a:t>о</a:t>
            </a:r>
            <a:endParaRPr lang="uk-UA" sz="2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8787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3D68A88-C68F-4704-86C6-5993FE115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2800" b="1" dirty="0"/>
              <a:t/>
            </a:r>
            <a:br>
              <a:rPr lang="uk-UA" sz="2800" b="1" dirty="0"/>
            </a:br>
            <a:r>
              <a:rPr lang="uk-UA" sz="2800" b="1" dirty="0"/>
              <a:t>Деталізація схеми </a:t>
            </a:r>
            <a:r>
              <a:rPr lang="uk-UA" sz="2800" b="1" dirty="0" err="1"/>
              <a:t>безбар’єрного</a:t>
            </a:r>
            <a:r>
              <a:rPr lang="uk-UA" sz="2800" b="1" dirty="0"/>
              <a:t> маршруту. </a:t>
            </a:r>
            <a:br>
              <a:rPr lang="uk-UA" sz="2800" b="1" dirty="0"/>
            </a:br>
            <a:r>
              <a:rPr lang="uk-UA" sz="2200" i="1" dirty="0"/>
              <a:t>Т</a:t>
            </a:r>
            <a:r>
              <a:rPr lang="en-US" sz="2200" i="1" dirty="0"/>
              <a:t> </a:t>
            </a:r>
            <a:r>
              <a:rPr lang="uk-UA" sz="2200" i="1" dirty="0"/>
              <a:t>р</a:t>
            </a:r>
            <a:r>
              <a:rPr lang="en-US" sz="2200" i="1" dirty="0"/>
              <a:t> </a:t>
            </a:r>
            <a:r>
              <a:rPr lang="uk-UA" sz="2200" i="1" dirty="0"/>
              <a:t>а</a:t>
            </a:r>
            <a:r>
              <a:rPr lang="en-US" sz="2200" i="1" dirty="0"/>
              <a:t> </a:t>
            </a:r>
            <a:r>
              <a:rPr lang="uk-UA" sz="2200" i="1" dirty="0"/>
              <a:t>н</a:t>
            </a:r>
            <a:r>
              <a:rPr lang="en-US" sz="2200" i="1" dirty="0"/>
              <a:t> </a:t>
            </a:r>
            <a:r>
              <a:rPr lang="uk-UA" sz="2200" i="1" dirty="0"/>
              <a:t>с</a:t>
            </a:r>
            <a:r>
              <a:rPr lang="en-US" sz="2200" i="1" dirty="0"/>
              <a:t> </a:t>
            </a:r>
            <a:r>
              <a:rPr lang="uk-UA" sz="2200" i="1" dirty="0"/>
              <a:t>п</a:t>
            </a:r>
            <a:r>
              <a:rPr lang="en-US" sz="2200" i="1" dirty="0"/>
              <a:t> </a:t>
            </a:r>
            <a:r>
              <a:rPr lang="uk-UA" sz="2200" i="1" dirty="0"/>
              <a:t>о</a:t>
            </a:r>
            <a:r>
              <a:rPr lang="en-US" sz="2200" i="1" dirty="0"/>
              <a:t> </a:t>
            </a:r>
            <a:r>
              <a:rPr lang="uk-UA" sz="2200" i="1" dirty="0"/>
              <a:t>р</a:t>
            </a:r>
            <a:r>
              <a:rPr lang="en-US" sz="2200" i="1" dirty="0"/>
              <a:t> </a:t>
            </a:r>
            <a:r>
              <a:rPr lang="uk-UA" sz="2200" i="1" dirty="0"/>
              <a:t>т</a:t>
            </a:r>
            <a:r>
              <a:rPr lang="en-US" sz="2200" i="1" dirty="0"/>
              <a:t> </a:t>
            </a:r>
            <a:r>
              <a:rPr lang="uk-UA" sz="2200" i="1" dirty="0"/>
              <a:t>н</a:t>
            </a:r>
            <a:r>
              <a:rPr lang="en-US" sz="2200" i="1" dirty="0"/>
              <a:t> </a:t>
            </a:r>
            <a:r>
              <a:rPr lang="uk-UA" sz="2200" i="1" dirty="0"/>
              <a:t>а </a:t>
            </a:r>
            <a:r>
              <a:rPr lang="en-US" sz="2200" i="1" dirty="0"/>
              <a:t>   </a:t>
            </a:r>
            <a:r>
              <a:rPr lang="uk-UA" sz="2200" i="1" dirty="0"/>
              <a:t>і</a:t>
            </a:r>
            <a:r>
              <a:rPr lang="en-US" sz="2200" i="1" dirty="0"/>
              <a:t> </a:t>
            </a:r>
            <a:r>
              <a:rPr lang="uk-UA" sz="2200" i="1" dirty="0"/>
              <a:t>н</a:t>
            </a:r>
            <a:r>
              <a:rPr lang="en-US" sz="2200" i="1" dirty="0"/>
              <a:t> </a:t>
            </a:r>
            <a:r>
              <a:rPr lang="uk-UA" sz="2200" i="1" dirty="0"/>
              <a:t>ф</a:t>
            </a:r>
            <a:r>
              <a:rPr lang="en-US" sz="2200" i="1" dirty="0"/>
              <a:t> </a:t>
            </a:r>
            <a:r>
              <a:rPr lang="uk-UA" sz="2200" i="1" dirty="0"/>
              <a:t>р</a:t>
            </a:r>
            <a:r>
              <a:rPr lang="en-US" sz="2200" i="1" dirty="0"/>
              <a:t> </a:t>
            </a:r>
            <a:r>
              <a:rPr lang="uk-UA" sz="2200" i="1" dirty="0"/>
              <a:t>а</a:t>
            </a:r>
            <a:r>
              <a:rPr lang="en-US" sz="2200" i="1" dirty="0"/>
              <a:t> </a:t>
            </a:r>
            <a:r>
              <a:rPr lang="uk-UA" sz="2200" i="1" dirty="0"/>
              <a:t>с</a:t>
            </a:r>
            <a:r>
              <a:rPr lang="en-US" sz="2200" i="1" dirty="0"/>
              <a:t> </a:t>
            </a:r>
            <a:r>
              <a:rPr lang="uk-UA" sz="2200" i="1" dirty="0"/>
              <a:t>т</a:t>
            </a:r>
            <a:r>
              <a:rPr lang="en-US" sz="2200" i="1" dirty="0"/>
              <a:t> </a:t>
            </a:r>
            <a:r>
              <a:rPr lang="uk-UA" sz="2200" i="1" dirty="0"/>
              <a:t>р</a:t>
            </a:r>
            <a:r>
              <a:rPr lang="en-US" sz="2200" i="1" dirty="0"/>
              <a:t> </a:t>
            </a:r>
            <a:r>
              <a:rPr lang="uk-UA" sz="2200" i="1" dirty="0"/>
              <a:t>у</a:t>
            </a:r>
            <a:r>
              <a:rPr lang="en-US" sz="2200" i="1" dirty="0"/>
              <a:t> </a:t>
            </a:r>
            <a:r>
              <a:rPr lang="uk-UA" sz="2200" i="1" dirty="0"/>
              <a:t>к</a:t>
            </a:r>
            <a:r>
              <a:rPr lang="en-US" sz="2200" i="1" dirty="0"/>
              <a:t> </a:t>
            </a:r>
            <a:r>
              <a:rPr lang="uk-UA" sz="2200" i="1" dirty="0"/>
              <a:t>т</a:t>
            </a:r>
            <a:r>
              <a:rPr lang="en-US" sz="2200" i="1" dirty="0"/>
              <a:t> </a:t>
            </a:r>
            <a:r>
              <a:rPr lang="uk-UA" sz="2200" i="1" dirty="0"/>
              <a:t>у</a:t>
            </a:r>
            <a:r>
              <a:rPr lang="en-US" sz="2200" i="1" dirty="0"/>
              <a:t> </a:t>
            </a:r>
            <a:r>
              <a:rPr lang="uk-UA" sz="2200" i="1" dirty="0"/>
              <a:t>р</a:t>
            </a:r>
            <a:r>
              <a:rPr lang="en-US" sz="2200" i="1" dirty="0"/>
              <a:t> </a:t>
            </a:r>
            <a:r>
              <a:rPr lang="uk-UA" sz="2200" i="1" dirty="0"/>
              <a:t>а</a:t>
            </a:r>
            <a:r>
              <a:rPr lang="en-US" sz="2200" i="1" dirty="0"/>
              <a:t> </a:t>
            </a:r>
            <a:r>
              <a:rPr lang="uk-UA" sz="2200" i="1" dirty="0"/>
              <a:t>: </a:t>
            </a:r>
            <a:br>
              <a:rPr lang="uk-UA" sz="2200" i="1" dirty="0"/>
            </a:br>
            <a:r>
              <a:rPr lang="uk-UA" sz="2200" dirty="0"/>
              <a:t>- тротуар від зупинки громадського транспорту №2 до об</a:t>
            </a:r>
            <a:r>
              <a:rPr lang="en-US" sz="2200" dirty="0"/>
              <a:t>’</a:t>
            </a:r>
            <a:r>
              <a:rPr lang="uk-UA" sz="2200" dirty="0" err="1"/>
              <a:t>єкту</a:t>
            </a:r>
            <a:r>
              <a:rPr lang="uk-UA" sz="2200" dirty="0"/>
              <a:t> «ЦНАП» є </a:t>
            </a:r>
            <a:r>
              <a:rPr lang="uk-UA" sz="2200" dirty="0" err="1">
                <a:solidFill>
                  <a:schemeClr val="accent6"/>
                </a:solidFill>
              </a:rPr>
              <a:t>безбар</a:t>
            </a:r>
            <a:r>
              <a:rPr lang="en-US" sz="2200" dirty="0">
                <a:solidFill>
                  <a:schemeClr val="accent6"/>
                </a:solidFill>
              </a:rPr>
              <a:t>’</a:t>
            </a:r>
            <a:r>
              <a:rPr lang="uk-UA" sz="2200" dirty="0" err="1">
                <a:solidFill>
                  <a:schemeClr val="accent6"/>
                </a:solidFill>
              </a:rPr>
              <a:t>єрним</a:t>
            </a:r>
            <a:r>
              <a:rPr lang="uk-UA" sz="2200" dirty="0">
                <a:solidFill>
                  <a:schemeClr val="accent6"/>
                </a:solidFill>
              </a:rPr>
              <a:t>;</a:t>
            </a:r>
            <a:br>
              <a:rPr lang="uk-UA" sz="2200" dirty="0">
                <a:solidFill>
                  <a:schemeClr val="accent6"/>
                </a:solidFill>
              </a:rPr>
            </a:br>
            <a:r>
              <a:rPr lang="uk-UA" sz="2200" dirty="0">
                <a:solidFill>
                  <a:schemeClr val="accent6"/>
                </a:solidFill>
              </a:rPr>
              <a:t> </a:t>
            </a:r>
            <a:r>
              <a:rPr lang="uk-UA" sz="2800" dirty="0">
                <a:solidFill>
                  <a:schemeClr val="accent6"/>
                </a:solidFill>
              </a:rPr>
              <a:t/>
            </a:r>
            <a:br>
              <a:rPr lang="uk-UA" sz="2800" dirty="0">
                <a:solidFill>
                  <a:schemeClr val="accent6"/>
                </a:solidFill>
              </a:rPr>
            </a:br>
            <a:endParaRPr lang="uk-UA" sz="2800" dirty="0"/>
          </a:p>
        </p:txBody>
      </p:sp>
      <p:pic>
        <p:nvPicPr>
          <p:cNvPr id="6" name="Місце для вмісту 5">
            <a:extLst>
              <a:ext uri="{FF2B5EF4-FFF2-40B4-BE49-F238E27FC236}">
                <a16:creationId xmlns="" xmlns:a16="http://schemas.microsoft.com/office/drawing/2014/main" id="{04381AF6-C9BC-4AD7-BED6-E3894A9078A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52538" y="2369741"/>
            <a:ext cx="4352925" cy="3264693"/>
          </a:xfrm>
        </p:spPr>
      </p:pic>
      <p:pic>
        <p:nvPicPr>
          <p:cNvPr id="8" name="Місце для вмісту 7">
            <a:extLst>
              <a:ext uri="{FF2B5EF4-FFF2-40B4-BE49-F238E27FC236}">
                <a16:creationId xmlns="" xmlns:a16="http://schemas.microsoft.com/office/drawing/2014/main" id="{6AC62322-CFCE-4CA5-86E1-6DEEB58DBC4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86538" y="2369741"/>
            <a:ext cx="4352925" cy="3264693"/>
          </a:xfrm>
        </p:spPr>
      </p:pic>
      <p:sp>
        <p:nvSpPr>
          <p:cNvPr id="9" name="Прямокутник 8">
            <a:extLst>
              <a:ext uri="{FF2B5EF4-FFF2-40B4-BE49-F238E27FC236}">
                <a16:creationId xmlns="" xmlns:a16="http://schemas.microsoft.com/office/drawing/2014/main" id="{2A53F77B-0F06-48A0-9CA3-C481A3EA42F5}"/>
              </a:ext>
            </a:extLst>
          </p:cNvPr>
          <p:cNvSpPr/>
          <p:nvPr/>
        </p:nvSpPr>
        <p:spPr>
          <a:xfrm>
            <a:off x="723900" y="142875"/>
            <a:ext cx="11144249" cy="648652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i="1" dirty="0"/>
              <a:t>Т</a:t>
            </a:r>
            <a:r>
              <a:rPr lang="en-US" i="1" dirty="0"/>
              <a:t> </a:t>
            </a:r>
            <a:r>
              <a:rPr lang="uk-UA" i="1" dirty="0"/>
              <a:t>р</a:t>
            </a:r>
            <a:r>
              <a:rPr lang="en-US" i="1" dirty="0"/>
              <a:t> </a:t>
            </a:r>
            <a:r>
              <a:rPr lang="uk-UA" i="1" dirty="0"/>
              <a:t>а</a:t>
            </a:r>
            <a:r>
              <a:rPr lang="en-US" i="1" dirty="0"/>
              <a:t> </a:t>
            </a:r>
            <a:r>
              <a:rPr lang="uk-UA" i="1" dirty="0"/>
              <a:t>н</a:t>
            </a:r>
            <a:r>
              <a:rPr lang="en-US" i="1" dirty="0"/>
              <a:t> </a:t>
            </a:r>
            <a:r>
              <a:rPr lang="uk-UA" i="1" dirty="0"/>
              <a:t>с</a:t>
            </a:r>
            <a:r>
              <a:rPr lang="en-US" i="1" dirty="0"/>
              <a:t> </a:t>
            </a:r>
            <a:r>
              <a:rPr lang="uk-UA" i="1" dirty="0"/>
              <a:t>п</a:t>
            </a:r>
            <a:r>
              <a:rPr lang="en-US" i="1" dirty="0"/>
              <a:t> </a:t>
            </a:r>
            <a:r>
              <a:rPr lang="uk-UA" i="1" dirty="0"/>
              <a:t>о</a:t>
            </a:r>
            <a:endParaRPr lang="uk-UA" sz="2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877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0150" y="365125"/>
            <a:ext cx="10153650" cy="1325563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/>
              <a:t>Актуальність (аналіз потреби)</a:t>
            </a:r>
            <a:endParaRPr lang="en-US" sz="2800" b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200149" y="1762438"/>
            <a:ext cx="10167391" cy="18979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400" dirty="0"/>
              <a:t>Статистика маломобільних груп в </a:t>
            </a:r>
            <a:r>
              <a:rPr lang="uk-UA" sz="2400" dirty="0" err="1"/>
              <a:t>Бабчинецькій</a:t>
            </a:r>
            <a:r>
              <a:rPr lang="uk-UA" sz="2400" dirty="0"/>
              <a:t> ТГ:</a:t>
            </a:r>
          </a:p>
          <a:p>
            <a:pPr marL="0" indent="0">
              <a:buNone/>
            </a:pPr>
            <a:r>
              <a:rPr lang="uk-UA" sz="2400" dirty="0"/>
              <a:t>• люди з інвалідністю – 182</a:t>
            </a:r>
          </a:p>
          <a:p>
            <a:pPr marL="0" indent="0">
              <a:buNone/>
            </a:pPr>
            <a:r>
              <a:rPr lang="uk-UA" sz="2400" dirty="0"/>
              <a:t>• люди з невиліковними хворобами, що потребують тривалого лікування – 12</a:t>
            </a:r>
          </a:p>
          <a:p>
            <a:pPr marL="0" indent="0">
              <a:buNone/>
            </a:pPr>
            <a:r>
              <a:rPr lang="uk-UA" sz="2400" dirty="0"/>
              <a:t>• люди з частковою або повною втратою рухової активності, пам’яті - 38</a:t>
            </a:r>
          </a:p>
          <a:p>
            <a:pPr marL="0" indent="0">
              <a:buNone/>
            </a:pPr>
            <a:r>
              <a:rPr lang="uk-UA" sz="2400" dirty="0"/>
              <a:t>• люди похилого віку - 914</a:t>
            </a:r>
          </a:p>
          <a:p>
            <a:pPr marL="0" indent="0">
              <a:buNone/>
            </a:pPr>
            <a:r>
              <a:rPr lang="uk-UA" sz="2400" dirty="0"/>
              <a:t>• діти дошкільного віку (до 6р.) - 171</a:t>
            </a:r>
          </a:p>
        </p:txBody>
      </p:sp>
      <p:sp>
        <p:nvSpPr>
          <p:cNvPr id="5" name="Прямокутник 4">
            <a:extLst>
              <a:ext uri="{FF2B5EF4-FFF2-40B4-BE49-F238E27FC236}">
                <a16:creationId xmlns="" xmlns:a16="http://schemas.microsoft.com/office/drawing/2014/main" id="{6793D9E5-15D0-4D87-9773-A188793E13A6}"/>
              </a:ext>
            </a:extLst>
          </p:cNvPr>
          <p:cNvSpPr/>
          <p:nvPr/>
        </p:nvSpPr>
        <p:spPr>
          <a:xfrm>
            <a:off x="743263" y="238125"/>
            <a:ext cx="11000652" cy="6477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0084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65469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/>
              <a:t>Основні бар</a:t>
            </a:r>
            <a:r>
              <a:rPr lang="en-US" sz="2800" b="1" dirty="0"/>
              <a:t>’</a:t>
            </a:r>
            <a:r>
              <a:rPr lang="uk-UA" sz="2800" b="1" dirty="0" err="1"/>
              <a:t>єри</a:t>
            </a:r>
            <a:r>
              <a:rPr lang="uk-UA" sz="2800" b="1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3613" y="1297858"/>
            <a:ext cx="92914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- </a:t>
            </a:r>
            <a:r>
              <a:rPr lang="ru-RU" sz="2000" dirty="0" err="1"/>
              <a:t>Пошкоджене</a:t>
            </a:r>
            <a:r>
              <a:rPr lang="ru-RU" sz="2000" dirty="0"/>
              <a:t> </a:t>
            </a:r>
            <a:r>
              <a:rPr lang="ru-RU" sz="2000" dirty="0" err="1"/>
              <a:t>покриття</a:t>
            </a:r>
            <a:r>
              <a:rPr lang="ru-RU" sz="2000" dirty="0"/>
              <a:t>.</a:t>
            </a:r>
          </a:p>
          <a:p>
            <a:r>
              <a:rPr lang="en-US" sz="2000" dirty="0"/>
              <a:t>- </a:t>
            </a:r>
            <a:r>
              <a:rPr lang="ru-RU" sz="2000" dirty="0" err="1"/>
              <a:t>Нерівності</a:t>
            </a:r>
            <a:r>
              <a:rPr lang="ru-RU" sz="2000" dirty="0"/>
              <a:t> та перепади </a:t>
            </a:r>
            <a:r>
              <a:rPr lang="ru-RU" sz="2000" dirty="0" err="1"/>
              <a:t>висот</a:t>
            </a:r>
            <a:r>
              <a:rPr lang="ru-RU" sz="2000" dirty="0"/>
              <a:t>.</a:t>
            </a:r>
            <a:endParaRPr lang="en-US" sz="2000" dirty="0"/>
          </a:p>
          <a:p>
            <a:r>
              <a:rPr lang="en-US" sz="2000" dirty="0"/>
              <a:t>- </a:t>
            </a:r>
            <a:r>
              <a:rPr lang="uk-UA" sz="2000" dirty="0"/>
              <a:t>Пішохідні переходи не </a:t>
            </a:r>
            <a:r>
              <a:rPr lang="uk-UA" sz="2000" dirty="0" err="1"/>
              <a:t>облаштовані</a:t>
            </a:r>
            <a:r>
              <a:rPr lang="en-US" sz="2000" dirty="0"/>
              <a:t> </a:t>
            </a:r>
            <a:r>
              <a:rPr lang="uk-UA" sz="2000" dirty="0"/>
              <a:t>відповідно до вимог доступності.</a:t>
            </a:r>
          </a:p>
          <a:p>
            <a:r>
              <a:rPr lang="en-US" sz="2000" dirty="0"/>
              <a:t>- </a:t>
            </a:r>
            <a:r>
              <a:rPr lang="uk-UA" sz="2000" dirty="0"/>
              <a:t>Відсутні пониження бордюрів.</a:t>
            </a:r>
          </a:p>
          <a:p>
            <a:r>
              <a:rPr lang="en-US" sz="2000" dirty="0"/>
              <a:t>- </a:t>
            </a:r>
            <a:r>
              <a:rPr lang="uk-UA" sz="2000" dirty="0"/>
              <a:t>Відсутня розмітка пішохідних переходів.</a:t>
            </a:r>
          </a:p>
          <a:p>
            <a:r>
              <a:rPr lang="en-US" sz="2000" dirty="0"/>
              <a:t>- </a:t>
            </a:r>
            <a:r>
              <a:rPr lang="uk-UA" sz="2000" dirty="0"/>
              <a:t>Відсутня попереджувальна тактильна навігація.</a:t>
            </a:r>
          </a:p>
          <a:p>
            <a:r>
              <a:rPr lang="en-US" sz="2000" dirty="0"/>
              <a:t>- </a:t>
            </a:r>
            <a:r>
              <a:rPr lang="ru-RU" sz="2000" dirty="0" err="1"/>
              <a:t>Відсутні</a:t>
            </a:r>
            <a:r>
              <a:rPr lang="ru-RU" sz="2000" dirty="0"/>
              <a:t> </a:t>
            </a:r>
            <a:r>
              <a:rPr lang="ru-RU" sz="2000" dirty="0" err="1"/>
              <a:t>місця</a:t>
            </a:r>
            <a:r>
              <a:rPr lang="ru-RU" sz="2000" dirty="0"/>
              <a:t> </a:t>
            </a:r>
            <a:r>
              <a:rPr lang="ru-RU" sz="2000" dirty="0" err="1"/>
              <a:t>паркування</a:t>
            </a:r>
            <a:r>
              <a:rPr lang="ru-RU" sz="2000" dirty="0"/>
              <a:t> </a:t>
            </a:r>
            <a:r>
              <a:rPr lang="ru-RU" sz="2000" dirty="0" err="1"/>
              <a:t>транспортних</a:t>
            </a:r>
            <a:r>
              <a:rPr lang="ru-RU" sz="2000" dirty="0"/>
              <a:t> </a:t>
            </a:r>
            <a:r>
              <a:rPr lang="ru-RU" sz="2000" dirty="0" err="1"/>
              <a:t>засобів</a:t>
            </a:r>
            <a:r>
              <a:rPr lang="ru-RU" sz="2000" dirty="0"/>
              <a:t> для людей </a:t>
            </a:r>
            <a:r>
              <a:rPr lang="ru-RU" sz="2000" dirty="0" err="1"/>
              <a:t>з</a:t>
            </a:r>
            <a:r>
              <a:rPr lang="en-US" sz="2000" dirty="0"/>
              <a:t> </a:t>
            </a:r>
            <a:r>
              <a:rPr lang="ru-RU" sz="2000" dirty="0" err="1"/>
              <a:t>інвалідністю</a:t>
            </a:r>
            <a:r>
              <a:rPr lang="ru-RU" sz="2000" dirty="0"/>
              <a:t>.</a:t>
            </a:r>
          </a:p>
          <a:p>
            <a:r>
              <a:rPr lang="en-US" sz="2000" dirty="0"/>
              <a:t>- </a:t>
            </a:r>
            <a:r>
              <a:rPr lang="ru-RU" sz="2000" dirty="0" err="1"/>
              <a:t>Відсутня</a:t>
            </a:r>
            <a:r>
              <a:rPr lang="ru-RU" sz="2000" dirty="0"/>
              <a:t> </a:t>
            </a:r>
            <a:r>
              <a:rPr lang="ru-RU" sz="2000" dirty="0" err="1"/>
              <a:t>єдина</a:t>
            </a:r>
            <a:r>
              <a:rPr lang="ru-RU" sz="2000" dirty="0"/>
              <a:t> система </a:t>
            </a:r>
            <a:r>
              <a:rPr lang="ru-RU" sz="2000" dirty="0" err="1"/>
              <a:t>навігаційних</a:t>
            </a:r>
            <a:r>
              <a:rPr lang="ru-RU" sz="2000" dirty="0"/>
              <a:t> та </a:t>
            </a:r>
            <a:r>
              <a:rPr lang="ru-RU" sz="2000" dirty="0" err="1"/>
              <a:t>інформаційних</a:t>
            </a:r>
            <a:r>
              <a:rPr lang="ru-RU" sz="2000" dirty="0"/>
              <a:t> </a:t>
            </a:r>
            <a:r>
              <a:rPr lang="ru-RU" sz="2000" dirty="0" err="1"/>
              <a:t>покажчиків</a:t>
            </a:r>
            <a:r>
              <a:rPr lang="ru-RU" sz="2000" dirty="0"/>
              <a:t>.</a:t>
            </a:r>
          </a:p>
          <a:p>
            <a:r>
              <a:rPr lang="en-US" sz="2000" dirty="0"/>
              <a:t>- </a:t>
            </a:r>
            <a:r>
              <a:rPr lang="uk-UA" sz="2000" dirty="0"/>
              <a:t>Відсутність пандусів</a:t>
            </a:r>
          </a:p>
        </p:txBody>
      </p:sp>
      <p:sp>
        <p:nvSpPr>
          <p:cNvPr id="4" name="Прямокутник 3">
            <a:extLst>
              <a:ext uri="{FF2B5EF4-FFF2-40B4-BE49-F238E27FC236}">
                <a16:creationId xmlns="" xmlns:a16="http://schemas.microsoft.com/office/drawing/2014/main" id="{63D70344-31A1-ABD5-866C-9FBBC53A4592}"/>
              </a:ext>
            </a:extLst>
          </p:cNvPr>
          <p:cNvSpPr/>
          <p:nvPr/>
        </p:nvSpPr>
        <p:spPr>
          <a:xfrm>
            <a:off x="792481" y="238125"/>
            <a:ext cx="10932160" cy="622947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i="1" dirty="0"/>
              <a:t>Т</a:t>
            </a:r>
            <a:r>
              <a:rPr lang="en-US" i="1" dirty="0"/>
              <a:t> </a:t>
            </a:r>
            <a:r>
              <a:rPr lang="uk-UA" i="1" dirty="0"/>
              <a:t>р</a:t>
            </a:r>
            <a:r>
              <a:rPr lang="en-US" i="1" dirty="0"/>
              <a:t> </a:t>
            </a:r>
            <a:r>
              <a:rPr lang="uk-UA" i="1" dirty="0"/>
              <a:t>а</a:t>
            </a:r>
            <a:r>
              <a:rPr lang="en-US" i="1" dirty="0"/>
              <a:t> </a:t>
            </a:r>
            <a:r>
              <a:rPr lang="uk-UA" i="1" dirty="0"/>
              <a:t>н</a:t>
            </a:r>
            <a:r>
              <a:rPr lang="en-US" i="1" dirty="0"/>
              <a:t> </a:t>
            </a:r>
            <a:r>
              <a:rPr lang="uk-UA" i="1" dirty="0"/>
              <a:t>с</a:t>
            </a:r>
            <a:r>
              <a:rPr lang="en-US" i="1" dirty="0"/>
              <a:t> </a:t>
            </a:r>
            <a:r>
              <a:rPr lang="uk-UA" i="1" dirty="0"/>
              <a:t>п</a:t>
            </a:r>
            <a:r>
              <a:rPr lang="en-US" i="1" dirty="0"/>
              <a:t> </a:t>
            </a:r>
            <a:r>
              <a:rPr lang="uk-UA" i="1" dirty="0"/>
              <a:t>о</a:t>
            </a:r>
            <a:r>
              <a:rPr lang="en-US" i="1" dirty="0"/>
              <a:t> </a:t>
            </a:r>
            <a:r>
              <a:rPr lang="uk-UA" i="1" dirty="0"/>
              <a:t>р</a:t>
            </a:r>
            <a:r>
              <a:rPr lang="en-US" i="1" dirty="0"/>
              <a:t> </a:t>
            </a:r>
            <a:r>
              <a:rPr lang="uk-UA" i="1" dirty="0"/>
              <a:t>т</a:t>
            </a:r>
            <a:r>
              <a:rPr lang="en-US" i="1" dirty="0"/>
              <a:t> </a:t>
            </a:r>
            <a:r>
              <a:rPr lang="uk-UA" i="1" dirty="0"/>
              <a:t>н</a:t>
            </a:r>
            <a:r>
              <a:rPr lang="en-US" i="1" dirty="0"/>
              <a:t> </a:t>
            </a:r>
            <a:r>
              <a:rPr lang="uk-UA" i="1" dirty="0"/>
              <a:t>а </a:t>
            </a:r>
            <a:r>
              <a:rPr lang="en-US" i="1" dirty="0"/>
              <a:t>   </a:t>
            </a:r>
            <a:r>
              <a:rPr lang="uk-UA" i="1" dirty="0"/>
              <a:t>і</a:t>
            </a:r>
            <a:r>
              <a:rPr lang="en-US" i="1" dirty="0"/>
              <a:t> </a:t>
            </a:r>
            <a:r>
              <a:rPr lang="uk-UA" i="1" dirty="0"/>
              <a:t>н</a:t>
            </a:r>
            <a:r>
              <a:rPr lang="en-US" i="1" dirty="0"/>
              <a:t> </a:t>
            </a:r>
            <a:r>
              <a:rPr lang="uk-UA" i="1" dirty="0"/>
              <a:t>ф</a:t>
            </a:r>
            <a:r>
              <a:rPr lang="en-US" i="1" dirty="0"/>
              <a:t> </a:t>
            </a:r>
            <a:r>
              <a:rPr lang="uk-UA" i="1" dirty="0"/>
              <a:t>р</a:t>
            </a:r>
            <a:r>
              <a:rPr lang="en-US" i="1" dirty="0"/>
              <a:t> </a:t>
            </a:r>
            <a:r>
              <a:rPr lang="uk-UA" i="1" dirty="0"/>
              <a:t>а</a:t>
            </a:r>
            <a:r>
              <a:rPr lang="en-US" i="1" dirty="0"/>
              <a:t> </a:t>
            </a:r>
            <a:r>
              <a:rPr lang="uk-UA" i="1" dirty="0"/>
              <a:t>с</a:t>
            </a:r>
            <a:r>
              <a:rPr lang="en-US" i="1" dirty="0"/>
              <a:t> </a:t>
            </a:r>
            <a:r>
              <a:rPr lang="uk-UA" i="1" dirty="0"/>
              <a:t>т</a:t>
            </a:r>
            <a:r>
              <a:rPr lang="en-US" i="1" dirty="0"/>
              <a:t> </a:t>
            </a:r>
            <a:r>
              <a:rPr lang="uk-UA" i="1" dirty="0"/>
              <a:t>р</a:t>
            </a:r>
            <a:r>
              <a:rPr lang="en-US" i="1" dirty="0"/>
              <a:t> </a:t>
            </a:r>
            <a:r>
              <a:rPr lang="uk-UA" i="1" dirty="0"/>
              <a:t>у</a:t>
            </a:r>
            <a:r>
              <a:rPr lang="en-US" i="1" dirty="0"/>
              <a:t> </a:t>
            </a:r>
            <a:r>
              <a:rPr lang="uk-UA" i="1" dirty="0"/>
              <a:t>к</a:t>
            </a:r>
            <a:r>
              <a:rPr lang="en-US" i="1" dirty="0"/>
              <a:t> </a:t>
            </a:r>
            <a:r>
              <a:rPr lang="uk-UA" i="1" dirty="0"/>
              <a:t>т</a:t>
            </a:r>
            <a:r>
              <a:rPr lang="en-US" i="1" dirty="0"/>
              <a:t> </a:t>
            </a:r>
            <a:r>
              <a:rPr lang="uk-UA" i="1" dirty="0"/>
              <a:t>у</a:t>
            </a:r>
            <a:r>
              <a:rPr lang="en-US" i="1" dirty="0"/>
              <a:t> </a:t>
            </a:r>
            <a:r>
              <a:rPr lang="uk-UA" i="1" dirty="0"/>
              <a:t>р</a:t>
            </a:r>
            <a:r>
              <a:rPr lang="en-US" i="1" dirty="0"/>
              <a:t> </a:t>
            </a:r>
            <a:r>
              <a:rPr lang="uk-UA" i="1" dirty="0"/>
              <a:t>а</a:t>
            </a:r>
            <a:r>
              <a:rPr lang="en-US" i="1" dirty="0"/>
              <a:t> </a:t>
            </a:r>
            <a:r>
              <a:rPr lang="uk-UA" i="1" dirty="0"/>
              <a:t>: </a:t>
            </a:r>
          </a:p>
          <a:p>
            <a:r>
              <a:rPr lang="uk-UA" sz="2000" dirty="0"/>
              <a:t>- Зупинка громадського транспорту №1 – об</a:t>
            </a:r>
            <a:r>
              <a:rPr lang="en-US" sz="2000" dirty="0"/>
              <a:t>’</a:t>
            </a:r>
            <a:r>
              <a:rPr lang="uk-UA" sz="2000" dirty="0" err="1"/>
              <a:t>єкт</a:t>
            </a:r>
            <a:r>
              <a:rPr lang="uk-UA" sz="2000" dirty="0"/>
              <a:t> є</a:t>
            </a:r>
            <a:endParaRPr lang="uk-UA" sz="2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A5B21E-6107-4916-BB84-1C21302B5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b="1" dirty="0"/>
              <a:t>Заходи з облаштування </a:t>
            </a:r>
            <a:r>
              <a:rPr lang="uk-UA" sz="2800" b="1" dirty="0" err="1"/>
              <a:t>безбар'єрного</a:t>
            </a:r>
            <a:r>
              <a:rPr lang="uk-UA" sz="2800" b="1" dirty="0"/>
              <a:t> маршруту</a:t>
            </a:r>
            <a:endParaRPr lang="uk-UA" sz="2800" dirty="0"/>
          </a:p>
        </p:txBody>
      </p:sp>
      <p:sp>
        <p:nvSpPr>
          <p:cNvPr id="4" name="Прямокутник 3">
            <a:extLst>
              <a:ext uri="{FF2B5EF4-FFF2-40B4-BE49-F238E27FC236}">
                <a16:creationId xmlns="" xmlns:a16="http://schemas.microsoft.com/office/drawing/2014/main" id="{C9D933D2-33DA-4BA5-81E1-F3B85EC1C5FC}"/>
              </a:ext>
            </a:extLst>
          </p:cNvPr>
          <p:cNvSpPr/>
          <p:nvPr/>
        </p:nvSpPr>
        <p:spPr>
          <a:xfrm>
            <a:off x="714375" y="238125"/>
            <a:ext cx="11201400" cy="637222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i="1" dirty="0"/>
              <a:t>Т</a:t>
            </a:r>
            <a:r>
              <a:rPr lang="en-US" i="1" dirty="0"/>
              <a:t> </a:t>
            </a:r>
            <a:r>
              <a:rPr lang="uk-UA" i="1" dirty="0"/>
              <a:t>р</a:t>
            </a:r>
            <a:r>
              <a:rPr lang="en-US" i="1" dirty="0"/>
              <a:t> </a:t>
            </a:r>
            <a:r>
              <a:rPr lang="uk-UA" i="1" dirty="0"/>
              <a:t>а</a:t>
            </a:r>
            <a:r>
              <a:rPr lang="en-US" i="1" dirty="0"/>
              <a:t> </a:t>
            </a:r>
            <a:r>
              <a:rPr lang="uk-UA" i="1" dirty="0"/>
              <a:t>Р</a:t>
            </a:r>
          </a:p>
          <a:p>
            <a:r>
              <a:rPr lang="uk-UA" sz="2000" dirty="0"/>
              <a:t>- Зупинка громадського транспорту №1 – </a:t>
            </a:r>
            <a:endParaRPr lang="uk-UA" sz="2000" dirty="0">
              <a:solidFill>
                <a:schemeClr val="accent6"/>
              </a:solidFill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="" xmlns:a16="http://schemas.microsoft.com/office/drawing/2014/main" id="{5C42F741-A945-4D80-AD24-CCF6C053CA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44562335"/>
              </p:ext>
            </p:extLst>
          </p:nvPr>
        </p:nvGraphicFramePr>
        <p:xfrm>
          <a:off x="1057274" y="1817688"/>
          <a:ext cx="10515601" cy="44688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23335">
                  <a:extLst>
                    <a:ext uri="{9D8B030D-6E8A-4147-A177-3AD203B41FA5}">
                      <a16:colId xmlns="" xmlns:a16="http://schemas.microsoft.com/office/drawing/2014/main" val="2376686086"/>
                    </a:ext>
                  </a:extLst>
                </a:gridCol>
                <a:gridCol w="1753864">
                  <a:extLst>
                    <a:ext uri="{9D8B030D-6E8A-4147-A177-3AD203B41FA5}">
                      <a16:colId xmlns="" xmlns:a16="http://schemas.microsoft.com/office/drawing/2014/main" val="1397453069"/>
                    </a:ext>
                  </a:extLst>
                </a:gridCol>
                <a:gridCol w="2438402">
                  <a:extLst>
                    <a:ext uri="{9D8B030D-6E8A-4147-A177-3AD203B41FA5}">
                      <a16:colId xmlns="" xmlns:a16="http://schemas.microsoft.com/office/drawing/2014/main" val="763589797"/>
                    </a:ext>
                  </a:extLst>
                </a:gridCol>
              </a:tblGrid>
              <a:tr h="415760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Заходи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Терміни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Потреби фінансування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68063078"/>
                  </a:ext>
                </a:extLst>
              </a:tr>
              <a:tr h="5127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Влаштування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перил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пандусів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та демонтаж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огородження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дошкільного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закладу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освіти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"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Світанок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грудень 2025 року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 тис.грн.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328261813"/>
                  </a:ext>
                </a:extLst>
              </a:tr>
              <a:tr h="4290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Реконструкція пандуса та ремонт пішохідної доріжки об"єкту "Будинок культури"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липень 2026 року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 тис. грн.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355184976"/>
                  </a:ext>
                </a:extLst>
              </a:tr>
              <a:tr h="3966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Реконструкція пандуса об"єкту "Школа"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серпень 2026 року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 тис.грн.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706663"/>
                  </a:ext>
                </a:extLst>
              </a:tr>
              <a:tr h="3549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Влаштування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пішохідної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доріжки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пандуса,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заміна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дверей  магазину "Калинка"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червень 2026 року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 тис. грн.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545598388"/>
                  </a:ext>
                </a:extLst>
              </a:tr>
              <a:tr h="5661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Реконструкція пандуса входу в будівлю об"єкта "Сільська рада" та влаштування пониження входу на територію сільської ради.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липень 2026 року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 тис.грн.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3670448944"/>
                  </a:ext>
                </a:extLst>
              </a:tr>
              <a:tr h="1113330">
                <a:tc>
                  <a:txBody>
                    <a:bodyPr/>
                    <a:lstStyle/>
                    <a:p>
                      <a:pPr algn="l" fontAlgn="ctr"/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Будівництво тротуару по </a:t>
                      </a:r>
                      <a:r>
                        <a:rPr lang="uk-UA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вул.Незалежності</a:t>
                      </a:r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від зупинки громадського транспорту №1 до ЦНАП із ліквідацією перешкод для руху маломобільних громадян. Облаштування </a:t>
                      </a:r>
                      <a:r>
                        <a:rPr lang="uk-UA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безбар'єрних</a:t>
                      </a:r>
                      <a:r>
                        <a:rPr lang="uk-UA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понижень та сполучень тротуарів на усіх перетинах. Облаштування пішохідних переходів згідно норм.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травень-серпень 2026 року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 млн.грн.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035494750"/>
                  </a:ext>
                </a:extLst>
              </a:tr>
              <a:tr h="3170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Влаштування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пішохідної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доріжки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пандуса,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заміна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дверей 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об"єкту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"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Пошта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червень 2026 року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 тис. грн.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66068852"/>
                  </a:ext>
                </a:extLst>
              </a:tr>
              <a:tr h="363157">
                <a:tc>
                  <a:txBody>
                    <a:bodyPr/>
                    <a:lstStyle/>
                    <a:p>
                      <a:pPr algn="l" fontAlgn="b"/>
                      <a:r>
                        <a:rPr lang="uk-UA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 С Ь О Г О: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 </a:t>
                      </a:r>
                      <a:r>
                        <a:rPr lang="uk-UA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млн.грн</a:t>
                      </a:r>
                      <a:r>
                        <a:rPr lang="uk-U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2217521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04586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4366" y="390402"/>
            <a:ext cx="10169434" cy="1325563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/>
              <a:t>Очікувані результати </a:t>
            </a:r>
            <a:endParaRPr lang="en-US" sz="2800" b="1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EAFBD17C-A295-4C98-ABBE-3706E9C3127C}"/>
              </a:ext>
            </a:extLst>
          </p:cNvPr>
          <p:cNvSpPr/>
          <p:nvPr/>
        </p:nvSpPr>
        <p:spPr>
          <a:xfrm>
            <a:off x="728870" y="1342103"/>
            <a:ext cx="10515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        </a:t>
            </a:r>
            <a:r>
              <a:rPr lang="ru-RU" sz="2400" dirty="0" err="1"/>
              <a:t>Реалізація</a:t>
            </a:r>
            <a:r>
              <a:rPr lang="ru-RU" sz="2400" dirty="0"/>
              <a:t> </a:t>
            </a:r>
            <a:r>
              <a:rPr lang="ru-RU" sz="2400" dirty="0" err="1"/>
              <a:t>проєкту</a:t>
            </a:r>
            <a:r>
              <a:rPr lang="ru-RU" sz="2400" dirty="0"/>
              <a:t> «</a:t>
            </a:r>
            <a:r>
              <a:rPr lang="ru-RU" sz="2400" dirty="0" err="1"/>
              <a:t>Безбар’єрного</a:t>
            </a:r>
            <a:r>
              <a:rPr lang="ru-RU" sz="2400" dirty="0"/>
              <a:t> маршруту» </a:t>
            </a:r>
            <a:r>
              <a:rPr lang="ru-RU" sz="2400" dirty="0" err="1"/>
              <a:t>підвищить</a:t>
            </a:r>
            <a:r>
              <a:rPr lang="ru-RU" sz="2400" dirty="0"/>
              <a:t> </a:t>
            </a:r>
            <a:r>
              <a:rPr lang="ru-RU" sz="2400" dirty="0" err="1"/>
              <a:t>рівень</a:t>
            </a:r>
            <a:r>
              <a:rPr lang="ru-RU" sz="2400" dirty="0"/>
              <a:t> </a:t>
            </a:r>
            <a:r>
              <a:rPr lang="ru-RU" sz="2400" dirty="0" err="1"/>
              <a:t>безпечності</a:t>
            </a:r>
            <a:r>
              <a:rPr lang="ru-RU" sz="2400" dirty="0"/>
              <a:t>, </a:t>
            </a:r>
            <a:r>
              <a:rPr lang="ru-RU" sz="2400" dirty="0" err="1"/>
              <a:t>комфортності</a:t>
            </a:r>
            <a:r>
              <a:rPr lang="ru-RU" sz="2400" dirty="0"/>
              <a:t>, </a:t>
            </a:r>
            <a:r>
              <a:rPr lang="ru-RU" sz="2400" dirty="0" err="1"/>
              <a:t>соціальної</a:t>
            </a:r>
            <a:r>
              <a:rPr lang="ru-RU" sz="2400" dirty="0"/>
              <a:t> </a:t>
            </a:r>
            <a:r>
              <a:rPr lang="ru-RU" sz="2400" dirty="0" err="1"/>
              <a:t>доступності</a:t>
            </a:r>
            <a:r>
              <a:rPr lang="ru-RU" sz="2400" dirty="0"/>
              <a:t> для </a:t>
            </a:r>
            <a:r>
              <a:rPr lang="ru-RU" sz="2400" dirty="0" err="1"/>
              <a:t>маломобільних</a:t>
            </a:r>
            <a:r>
              <a:rPr lang="ru-RU" sz="2400" dirty="0"/>
              <a:t> </a:t>
            </a:r>
            <a:r>
              <a:rPr lang="ru-RU" sz="2400" dirty="0" err="1"/>
              <a:t>груп</a:t>
            </a:r>
            <a:r>
              <a:rPr lang="ru-RU" sz="2400" dirty="0"/>
              <a:t> </a:t>
            </a:r>
            <a:r>
              <a:rPr lang="ru-RU" sz="2400" dirty="0" err="1"/>
              <a:t>населення</a:t>
            </a:r>
            <a:r>
              <a:rPr lang="ru-RU" sz="2400" dirty="0"/>
              <a:t> на </a:t>
            </a:r>
            <a:r>
              <a:rPr lang="ru-RU" sz="2400" dirty="0" err="1"/>
              <a:t>основних</a:t>
            </a:r>
            <a:r>
              <a:rPr lang="ru-RU" sz="2400" dirty="0"/>
              <a:t> </a:t>
            </a:r>
            <a:r>
              <a:rPr lang="ru-RU" sz="2400" dirty="0" err="1"/>
              <a:t>вулицях</a:t>
            </a:r>
            <a:r>
              <a:rPr lang="ru-RU" sz="2400" dirty="0"/>
              <a:t> та у </a:t>
            </a:r>
            <a:r>
              <a:rPr lang="ru-RU" sz="2400" dirty="0" err="1"/>
              <a:t>центрі</a:t>
            </a:r>
            <a:r>
              <a:rPr lang="ru-RU" sz="2400" dirty="0"/>
              <a:t> села </a:t>
            </a:r>
            <a:r>
              <a:rPr lang="ru-RU" sz="2400" dirty="0" err="1"/>
              <a:t>Бабчинці</a:t>
            </a:r>
            <a:r>
              <a:rPr lang="ru-RU" sz="2400" dirty="0"/>
              <a:t>.</a:t>
            </a:r>
          </a:p>
          <a:p>
            <a:pPr algn="just"/>
            <a:r>
              <a:rPr lang="uk-UA" sz="2400" dirty="0">
                <a:solidFill>
                  <a:srgbClr val="222222"/>
                </a:solidFill>
                <a:latin typeface="Inter"/>
              </a:rPr>
              <a:t>        Покращення доступності сприятиме рівному доступу до соціальних, медичних і культурних установ, а також до ключових </a:t>
            </a:r>
            <a:r>
              <a:rPr lang="uk-UA" sz="2400" dirty="0" err="1">
                <a:solidFill>
                  <a:srgbClr val="222222"/>
                </a:solidFill>
                <a:latin typeface="Inter"/>
              </a:rPr>
              <a:t>обʼєктів</a:t>
            </a:r>
            <a:r>
              <a:rPr lang="uk-UA" sz="2400" dirty="0">
                <a:solidFill>
                  <a:srgbClr val="222222"/>
                </a:solidFill>
                <a:latin typeface="Inter"/>
              </a:rPr>
              <a:t> інфраструктури. Зменшення труднощів у пересуванні підвищить якість життя, стимулюватиме соціальну активність та розвиток місцевого бізнесу. </a:t>
            </a:r>
            <a:r>
              <a:rPr lang="uk-UA" sz="2400" dirty="0" err="1">
                <a:solidFill>
                  <a:srgbClr val="222222"/>
                </a:solidFill>
                <a:latin typeface="Inter"/>
              </a:rPr>
              <a:t>Безбарʼєрний</a:t>
            </a:r>
            <a:r>
              <a:rPr lang="uk-UA" sz="2400" dirty="0">
                <a:solidFill>
                  <a:srgbClr val="222222"/>
                </a:solidFill>
                <a:latin typeface="Inter"/>
              </a:rPr>
              <a:t> маршрут не лише забезпечить зручність для людей з інвалідністю, але й підвищить загальну привабливість громади для туристів і підприємців. Такі ініціативи сприяють соціальній інтеграції та згуртованості громади, формуючи сучасний стандарт життя </a:t>
            </a:r>
            <a:r>
              <a:rPr lang="uk-UA" sz="2400" dirty="0" err="1">
                <a:solidFill>
                  <a:srgbClr val="222222"/>
                </a:solidFill>
                <a:latin typeface="Inter"/>
              </a:rPr>
              <a:t>Бабчинецької</a:t>
            </a:r>
            <a:r>
              <a:rPr lang="uk-UA" sz="2400" dirty="0">
                <a:solidFill>
                  <a:srgbClr val="222222"/>
                </a:solidFill>
                <a:latin typeface="Inter"/>
              </a:rPr>
              <a:t> територіальної громади.</a:t>
            </a:r>
            <a:endParaRPr lang="ru-RU" sz="2400" dirty="0"/>
          </a:p>
        </p:txBody>
      </p:sp>
      <p:sp>
        <p:nvSpPr>
          <p:cNvPr id="5" name="Прямокутник 4">
            <a:extLst>
              <a:ext uri="{FF2B5EF4-FFF2-40B4-BE49-F238E27FC236}">
                <a16:creationId xmlns="" xmlns:a16="http://schemas.microsoft.com/office/drawing/2014/main" id="{15A0398C-FB0A-454A-9324-E16D53EAF1DF}"/>
              </a:ext>
            </a:extLst>
          </p:cNvPr>
          <p:cNvSpPr/>
          <p:nvPr/>
        </p:nvSpPr>
        <p:spPr>
          <a:xfrm>
            <a:off x="743263" y="238125"/>
            <a:ext cx="11000652" cy="6477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5564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0112" y="365125"/>
            <a:ext cx="10283688" cy="1325563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/>
              <a:t>Створення безбар’єрного маршруту</a:t>
            </a:r>
            <a:endParaRPr lang="en-US" sz="1600" b="1" dirty="0"/>
          </a:p>
        </p:txBody>
      </p:sp>
      <p:sp>
        <p:nvSpPr>
          <p:cNvPr id="8" name="Місце для вмісту 7">
            <a:extLst>
              <a:ext uri="{FF2B5EF4-FFF2-40B4-BE49-F238E27FC236}">
                <a16:creationId xmlns="" xmlns:a16="http://schemas.microsoft.com/office/drawing/2014/main" id="{2A1513D3-48AA-4579-897F-37B2785BE8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100" dirty="0">
                <a:latin typeface="Arial" panose="020B0604020202020204" pitchFamily="34" charset="0"/>
                <a:cs typeface="Arial" panose="020B0604020202020204" pitchFamily="34" charset="0"/>
              </a:rPr>
              <a:t>        Основним завданням створення </a:t>
            </a:r>
            <a:r>
              <a:rPr lang="uk-UA" sz="2100" dirty="0" err="1">
                <a:latin typeface="Arial" panose="020B0604020202020204" pitchFamily="34" charset="0"/>
                <a:cs typeface="Arial" panose="020B0604020202020204" pitchFamily="34" charset="0"/>
              </a:rPr>
              <a:t>безбар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uk-UA" sz="2100" dirty="0" err="1">
                <a:latin typeface="Arial" panose="020B0604020202020204" pitchFamily="34" charset="0"/>
                <a:cs typeface="Arial" panose="020B0604020202020204" pitchFamily="34" charset="0"/>
              </a:rPr>
              <a:t>єрного</a:t>
            </a:r>
            <a:r>
              <a:rPr lang="uk-UA" sz="2100" dirty="0">
                <a:latin typeface="Arial" panose="020B0604020202020204" pitchFamily="34" charset="0"/>
                <a:cs typeface="Arial" panose="020B0604020202020204" pitchFamily="34" charset="0"/>
              </a:rPr>
              <a:t> маршруту у селі Бабчинці (адміністративний центр громади) є забезпечення  можливості самостійного пересування по населеному пункту, рівного доступу до послуг, інфраструктури та можливостей для всіх людей. </a:t>
            </a:r>
          </a:p>
          <a:p>
            <a:pPr marL="0" indent="0" algn="just">
              <a:buNone/>
            </a:pPr>
            <a:r>
              <a:rPr lang="uk-UA" sz="2100" dirty="0">
                <a:latin typeface="Arial" panose="020B0604020202020204" pitchFamily="34" charset="0"/>
                <a:cs typeface="Arial" panose="020B0604020202020204" pitchFamily="34" charset="0"/>
              </a:rPr>
              <a:t>        Передбачено утворення лінійного </a:t>
            </a:r>
            <a:r>
              <a:rPr lang="uk-UA" sz="2100" dirty="0" err="1">
                <a:latin typeface="Arial" panose="020B0604020202020204" pitchFamily="34" charset="0"/>
                <a:cs typeface="Arial" panose="020B0604020202020204" pitchFamily="34" charset="0"/>
              </a:rPr>
              <a:t>безбар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uk-UA" sz="2100" dirty="0" err="1">
                <a:latin typeface="Arial" panose="020B0604020202020204" pitchFamily="34" charset="0"/>
                <a:cs typeface="Arial" panose="020B0604020202020204" pitchFamily="34" charset="0"/>
              </a:rPr>
              <a:t>єрного</a:t>
            </a:r>
            <a:r>
              <a:rPr lang="uk-UA" sz="2100" dirty="0">
                <a:latin typeface="Arial" panose="020B0604020202020204" pitchFamily="34" charset="0"/>
                <a:cs typeface="Arial" panose="020B0604020202020204" pitchFamily="34" charset="0"/>
              </a:rPr>
              <a:t> маршруту протяжністю 1,1км. Планується зробити повністю доступним та безперешкодним для маломобільних груп населення пішохідний маршрут від  комунального закладу дошкільної освіти «СВІТАНОК» </a:t>
            </a:r>
            <a:r>
              <a:rPr lang="uk-UA" sz="2100" dirty="0" err="1">
                <a:latin typeface="Arial" panose="020B0604020202020204" pitchFamily="34" charset="0"/>
                <a:cs typeface="Arial" panose="020B0604020202020204" pitchFamily="34" charset="0"/>
              </a:rPr>
              <a:t>Бабчинецької</a:t>
            </a:r>
            <a:r>
              <a:rPr lang="uk-UA" sz="2100" dirty="0">
                <a:latin typeface="Arial" panose="020B0604020202020204" pitchFamily="34" charset="0"/>
                <a:cs typeface="Arial" panose="020B0604020202020204" pitchFamily="34" charset="0"/>
              </a:rPr>
              <a:t> сільської ради, який проходить по вулицях Шкільна та Незалежності, на яких знаходяться дитяча площадка, автобусна зупинка №1, Будинок культури, магазин «Продукти», культова споруда, школа, магазин «Калинка», приміщення сільської ради, пошта, ЦНАП, амбулаторія з кінцевим маршрутом  автобусна зупинка №2.</a:t>
            </a:r>
          </a:p>
          <a:p>
            <a:endParaRPr lang="uk-UA" dirty="0"/>
          </a:p>
        </p:txBody>
      </p:sp>
      <p:sp>
        <p:nvSpPr>
          <p:cNvPr id="10" name="Прямокутник 9">
            <a:extLst>
              <a:ext uri="{FF2B5EF4-FFF2-40B4-BE49-F238E27FC236}">
                <a16:creationId xmlns="" xmlns:a16="http://schemas.microsoft.com/office/drawing/2014/main" id="{414B10E1-E2E8-4E7F-8B6A-78D8933651F4}"/>
              </a:ext>
            </a:extLst>
          </p:cNvPr>
          <p:cNvSpPr/>
          <p:nvPr/>
        </p:nvSpPr>
        <p:spPr>
          <a:xfrm>
            <a:off x="743263" y="238125"/>
            <a:ext cx="11000652" cy="6477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6299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7382"/>
            <a:ext cx="10515600" cy="579096"/>
          </a:xfrm>
        </p:spPr>
        <p:txBody>
          <a:bodyPr anchor="b">
            <a:normAutofit fontScale="90000"/>
          </a:bodyPr>
          <a:lstStyle/>
          <a:p>
            <a:pPr algn="ctr"/>
            <a:r>
              <a:rPr lang="uk-UA" sz="2000" b="1" dirty="0"/>
              <a:t>Схема </a:t>
            </a:r>
            <a:r>
              <a:rPr lang="uk-UA" sz="2000" b="1" dirty="0" err="1"/>
              <a:t>безбар’єрного</a:t>
            </a:r>
            <a:r>
              <a:rPr lang="uk-UA" sz="2000" b="1" dirty="0"/>
              <a:t> маршруту</a:t>
            </a:r>
            <a:br>
              <a:rPr lang="uk-UA" sz="2000" b="1" dirty="0"/>
            </a:br>
            <a:r>
              <a:rPr lang="uk-UA" sz="1800" b="1" dirty="0"/>
              <a:t>с. Бабчинці, загальна (</a:t>
            </a:r>
            <a:r>
              <a:rPr lang="uk-UA" sz="1800" b="1" dirty="0">
                <a:solidFill>
                  <a:srgbClr val="C00000"/>
                </a:solidFill>
              </a:rPr>
              <a:t>фрагмент 1</a:t>
            </a:r>
            <a:r>
              <a:rPr lang="uk-UA" sz="1800" b="1" dirty="0"/>
              <a:t>, </a:t>
            </a:r>
            <a:r>
              <a:rPr lang="uk-UA" sz="1800" b="1" dirty="0">
                <a:solidFill>
                  <a:srgbClr val="FF00FF"/>
                </a:solidFill>
              </a:rPr>
              <a:t>фрагмент 2</a:t>
            </a:r>
            <a:r>
              <a:rPr lang="uk-UA" sz="1800" b="1" dirty="0"/>
              <a:t>)</a:t>
            </a:r>
            <a:r>
              <a:rPr lang="uk-UA" sz="2800" b="1" dirty="0"/>
              <a:t/>
            </a:r>
            <a:br>
              <a:rPr lang="uk-UA" sz="2800" b="1" dirty="0"/>
            </a:br>
            <a:endParaRPr lang="en-US" sz="1600" b="1" dirty="0"/>
          </a:p>
        </p:txBody>
      </p:sp>
      <p:sp>
        <p:nvSpPr>
          <p:cNvPr id="3" name="Прямокутник 2"/>
          <p:cNvSpPr/>
          <p:nvPr/>
        </p:nvSpPr>
        <p:spPr>
          <a:xfrm>
            <a:off x="838200" y="717161"/>
            <a:ext cx="8677835" cy="13255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кутник 5">
            <a:extLst>
              <a:ext uri="{FF2B5EF4-FFF2-40B4-BE49-F238E27FC236}">
                <a16:creationId xmlns="" xmlns:a16="http://schemas.microsoft.com/office/drawing/2014/main" id="{7DE076FE-246D-4EC7-A48E-F591B1804E1F}"/>
              </a:ext>
            </a:extLst>
          </p:cNvPr>
          <p:cNvSpPr/>
          <p:nvPr/>
        </p:nvSpPr>
        <p:spPr>
          <a:xfrm>
            <a:off x="743263" y="87923"/>
            <a:ext cx="11000652" cy="660302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4AC38EA5-57C2-4925-8099-2BC5703BB6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214" y="717161"/>
            <a:ext cx="9451640" cy="58174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0246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C05B89-2B5E-473C-AAF4-DA5DEB1B6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7714"/>
            <a:ext cx="10515600" cy="87956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700" b="1" dirty="0"/>
              <a:t>Схема </a:t>
            </a:r>
            <a:r>
              <a:rPr lang="uk-UA" sz="2700" b="1" dirty="0" err="1"/>
              <a:t>безбар’єрного</a:t>
            </a:r>
            <a:r>
              <a:rPr lang="uk-UA" sz="2700" b="1" dirty="0"/>
              <a:t> маршруту</a:t>
            </a:r>
            <a:r>
              <a:rPr lang="uk-UA" b="1" dirty="0"/>
              <a:t/>
            </a:r>
            <a:br>
              <a:rPr lang="uk-UA" b="1" dirty="0"/>
            </a:br>
            <a:r>
              <a:rPr lang="uk-UA" sz="2200" b="1" dirty="0"/>
              <a:t>с. Бабчинці</a:t>
            </a:r>
            <a:br>
              <a:rPr lang="uk-UA" sz="2200" b="1" dirty="0"/>
            </a:br>
            <a:endParaRPr lang="uk-UA" sz="2200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="" xmlns:a16="http://schemas.microsoft.com/office/drawing/2014/main" id="{06BCF68D-0718-4328-A841-F26EA8B176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184366"/>
            <a:ext cx="5181600" cy="4992597"/>
          </a:xfrm>
        </p:spPr>
        <p:txBody>
          <a:bodyPr/>
          <a:lstStyle/>
          <a:p>
            <a:pPr algn="ctr"/>
            <a:r>
              <a:rPr lang="uk-UA" dirty="0">
                <a:solidFill>
                  <a:srgbClr val="C00000"/>
                </a:solidFill>
              </a:rPr>
              <a:t> </a:t>
            </a:r>
            <a:r>
              <a:rPr lang="uk-UA" sz="2000" b="1" dirty="0">
                <a:solidFill>
                  <a:srgbClr val="C00000"/>
                </a:solidFill>
              </a:rPr>
              <a:t>Фрагмент 1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="" xmlns:a16="http://schemas.microsoft.com/office/drawing/2014/main" id="{F3FB3CAE-944B-465C-A5EF-6BF79F7557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130482"/>
            <a:ext cx="5181600" cy="4992597"/>
          </a:xfrm>
        </p:spPr>
        <p:txBody>
          <a:bodyPr>
            <a:normAutofit/>
          </a:bodyPr>
          <a:lstStyle/>
          <a:p>
            <a:pPr algn="ctr"/>
            <a:r>
              <a:rPr lang="uk-UA" sz="2000" b="1" dirty="0">
                <a:solidFill>
                  <a:srgbClr val="FF00FF"/>
                </a:solidFill>
              </a:rPr>
              <a:t>Фрагмент 2</a:t>
            </a:r>
            <a:endParaRPr lang="uk-UA" sz="2000" dirty="0">
              <a:solidFill>
                <a:srgbClr val="FF00FF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27E8381-22AB-4057-BCF8-9432E43DF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835332"/>
            <a:ext cx="5425439" cy="40669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DAF9626C-316B-4551-B308-912452A75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1" y="1835332"/>
            <a:ext cx="5730239" cy="4066902"/>
          </a:xfrm>
          <a:prstGeom prst="rect">
            <a:avLst/>
          </a:prstGeom>
        </p:spPr>
      </p:pic>
      <p:sp>
        <p:nvSpPr>
          <p:cNvPr id="7" name="Прямокутник 6">
            <a:extLst>
              <a:ext uri="{FF2B5EF4-FFF2-40B4-BE49-F238E27FC236}">
                <a16:creationId xmlns="" xmlns:a16="http://schemas.microsoft.com/office/drawing/2014/main" id="{D0117A8D-5C2F-4BFD-BBBE-4660455E19BC}"/>
              </a:ext>
            </a:extLst>
          </p:cNvPr>
          <p:cNvSpPr/>
          <p:nvPr/>
        </p:nvSpPr>
        <p:spPr>
          <a:xfrm>
            <a:off x="322217" y="130628"/>
            <a:ext cx="11547566" cy="650965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8081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177421"/>
            <a:ext cx="10290981" cy="1310185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uk-UA" sz="2800" b="1" dirty="0"/>
              <a:t>Деталізація схеми </a:t>
            </a:r>
            <a:r>
              <a:rPr lang="uk-UA" sz="2800" b="1" dirty="0" err="1"/>
              <a:t>безбар’єрного</a:t>
            </a:r>
            <a:r>
              <a:rPr lang="uk-UA" sz="2800" b="1" dirty="0"/>
              <a:t> маршруту</a:t>
            </a:r>
            <a:r>
              <a:rPr lang="uk-UA" sz="4000" b="1" dirty="0"/>
              <a:t>. </a:t>
            </a:r>
            <a:r>
              <a:rPr lang="uk-UA" sz="2800" b="1" dirty="0"/>
              <a:t/>
            </a:r>
            <a:br>
              <a:rPr lang="uk-UA" sz="2800" b="1" dirty="0"/>
            </a:br>
            <a:r>
              <a:rPr lang="uk-UA" sz="2000" dirty="0"/>
              <a:t>Об</a:t>
            </a:r>
            <a:r>
              <a:rPr lang="en-US" sz="2000" dirty="0"/>
              <a:t>’</a:t>
            </a:r>
            <a:r>
              <a:rPr lang="uk-UA" sz="2000" dirty="0" err="1"/>
              <a:t>єкт</a:t>
            </a:r>
            <a:r>
              <a:rPr lang="uk-UA" sz="2000" dirty="0"/>
              <a:t> </a:t>
            </a:r>
            <a:r>
              <a:rPr lang="uk-UA" sz="2000" b="1" dirty="0"/>
              <a:t>дошкільний заклад освіти “Світанок” </a:t>
            </a:r>
            <a:r>
              <a:rPr lang="uk-UA" sz="2000" dirty="0"/>
              <a:t>є </a:t>
            </a:r>
            <a:r>
              <a:rPr lang="uk-UA" sz="2000" dirty="0">
                <a:solidFill>
                  <a:srgbClr val="0070C0"/>
                </a:solidFill>
              </a:rPr>
              <a:t>частково </a:t>
            </a:r>
            <a:r>
              <a:rPr lang="uk-UA" sz="2000" dirty="0" err="1">
                <a:solidFill>
                  <a:srgbClr val="0070C0"/>
                </a:solidFill>
              </a:rPr>
              <a:t>безбар</a:t>
            </a:r>
            <a:r>
              <a:rPr lang="en-US" sz="2000" dirty="0">
                <a:solidFill>
                  <a:srgbClr val="0070C0"/>
                </a:solidFill>
              </a:rPr>
              <a:t>’</a:t>
            </a:r>
            <a:r>
              <a:rPr lang="uk-UA" sz="2000" dirty="0" err="1">
                <a:solidFill>
                  <a:srgbClr val="0070C0"/>
                </a:solidFill>
              </a:rPr>
              <a:t>єрним</a:t>
            </a:r>
            <a:r>
              <a:rPr lang="uk-UA" sz="2000" dirty="0">
                <a:solidFill>
                  <a:srgbClr val="0070C0"/>
                </a:solidFill>
              </a:rPr>
              <a:t>  </a:t>
            </a:r>
            <a:r>
              <a:rPr lang="uk-UA" sz="2000" dirty="0"/>
              <a:t>(вулиця Шкільна) – необхідно облаштувати перилами пандуси входу на територію та входу в будівлю, демонтувати огородження, яке являється перешкодою на шляху </a:t>
            </a:r>
            <a:r>
              <a:rPr lang="uk-UA" sz="2000" dirty="0" err="1"/>
              <a:t>вїзду</a:t>
            </a:r>
            <a:r>
              <a:rPr lang="uk-UA" sz="2000" dirty="0"/>
              <a:t> на пандус входу на територію</a:t>
            </a:r>
            <a:endParaRPr lang="en-US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6B7601A-FAFA-481A-85BA-9EFB6591ABF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r="4041"/>
          <a:stretch>
            <a:fillRect/>
          </a:stretch>
        </p:blipFill>
        <p:spPr>
          <a:xfrm rot="5400000">
            <a:off x="1269468" y="2277644"/>
            <a:ext cx="4571999" cy="3728912"/>
          </a:xfrm>
          <a:prstGeom prst="rect">
            <a:avLst/>
          </a:prstGeom>
          <a:scene3d>
            <a:camera prst="orthographicFront">
              <a:rot lat="20999999" lon="21299994" rev="0"/>
            </a:camera>
            <a:lightRig rig="threePt" dir="t"/>
          </a:scene3d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E4589B0A-E14F-4AD5-8C0E-465E837C601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l="-1143" r="6286"/>
          <a:stretch>
            <a:fillRect/>
          </a:stretch>
        </p:blipFill>
        <p:spPr>
          <a:xfrm rot="5400000">
            <a:off x="6166524" y="2232166"/>
            <a:ext cx="4531055" cy="3778919"/>
          </a:xfrm>
          <a:prstGeom prst="rect">
            <a:avLst/>
          </a:prstGeom>
        </p:spPr>
      </p:pic>
      <p:sp>
        <p:nvSpPr>
          <p:cNvPr id="6" name="Прямокутник 5">
            <a:extLst>
              <a:ext uri="{FF2B5EF4-FFF2-40B4-BE49-F238E27FC236}">
                <a16:creationId xmlns="" xmlns:a16="http://schemas.microsoft.com/office/drawing/2014/main" id="{0D5702E6-3C9F-49F8-A30A-1A41F49E49B3}"/>
              </a:ext>
            </a:extLst>
          </p:cNvPr>
          <p:cNvSpPr/>
          <p:nvPr/>
        </p:nvSpPr>
        <p:spPr>
          <a:xfrm>
            <a:off x="750064" y="95250"/>
            <a:ext cx="11000652" cy="658533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4421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0692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/>
              <a:t>Деталізація схеми безбар’єрного маршруту. </a:t>
            </a:r>
            <a:br>
              <a:rPr lang="uk-UA" sz="2800" b="1" dirty="0"/>
            </a:br>
            <a:r>
              <a:rPr lang="uk-UA" sz="2800" b="1" dirty="0"/>
              <a:t/>
            </a:r>
            <a:br>
              <a:rPr lang="uk-UA" sz="2800" b="1" dirty="0"/>
            </a:br>
            <a:r>
              <a:rPr lang="uk-UA" sz="2000" dirty="0"/>
              <a:t>Об’єкт </a:t>
            </a:r>
            <a:r>
              <a:rPr lang="uk-UA" sz="2000" b="1" dirty="0" err="1"/>
              <a:t>“Дитяча</a:t>
            </a:r>
            <a:r>
              <a:rPr lang="uk-UA" sz="2000" b="1" dirty="0"/>
              <a:t> </a:t>
            </a:r>
            <a:r>
              <a:rPr lang="uk-UA" sz="2000" b="1" dirty="0" err="1"/>
              <a:t>площадка”</a:t>
            </a:r>
            <a:r>
              <a:rPr lang="uk-UA" sz="2000" dirty="0"/>
              <a:t> по вулиці Незалежності </a:t>
            </a:r>
            <a:r>
              <a:rPr lang="uk-UA" sz="2000" dirty="0">
                <a:solidFill>
                  <a:srgbClr val="00B050"/>
                </a:solidFill>
              </a:rPr>
              <a:t>є </a:t>
            </a:r>
            <a:r>
              <a:rPr lang="uk-UA" sz="2000" dirty="0" err="1">
                <a:solidFill>
                  <a:srgbClr val="00B050"/>
                </a:solidFill>
              </a:rPr>
              <a:t>безбар</a:t>
            </a:r>
            <a:r>
              <a:rPr lang="en-US" sz="2000" dirty="0">
                <a:solidFill>
                  <a:srgbClr val="00B050"/>
                </a:solidFill>
              </a:rPr>
              <a:t>’</a:t>
            </a:r>
            <a:r>
              <a:rPr lang="uk-UA" sz="2000" dirty="0" err="1">
                <a:solidFill>
                  <a:srgbClr val="00B050"/>
                </a:solidFill>
              </a:rPr>
              <a:t>єрним</a:t>
            </a:r>
            <a:endParaRPr lang="en-US" sz="2000" dirty="0">
              <a:solidFill>
                <a:srgbClr val="00B05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5B0B2B6-B7E4-4FA2-ABEA-F9CE6C1B80D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515980" y="1992399"/>
            <a:ext cx="4267200" cy="441105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3C75003-56D8-4AE7-AA6B-F661057ABD1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6747385" y="1865673"/>
            <a:ext cx="4380274" cy="4660491"/>
          </a:xfrm>
          <a:prstGeom prst="rect">
            <a:avLst/>
          </a:prstGeom>
        </p:spPr>
      </p:pic>
      <p:sp>
        <p:nvSpPr>
          <p:cNvPr id="6" name="Прямокутник 5">
            <a:extLst>
              <a:ext uri="{FF2B5EF4-FFF2-40B4-BE49-F238E27FC236}">
                <a16:creationId xmlns="" xmlns:a16="http://schemas.microsoft.com/office/drawing/2014/main" id="{3A1F36EF-0249-4BF3-8E26-2E8092045E6F}"/>
              </a:ext>
            </a:extLst>
          </p:cNvPr>
          <p:cNvSpPr/>
          <p:nvPr/>
        </p:nvSpPr>
        <p:spPr>
          <a:xfrm>
            <a:off x="672259" y="238125"/>
            <a:ext cx="11078892" cy="6422167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5327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00659"/>
            <a:ext cx="10515600" cy="950469"/>
          </a:xfrm>
        </p:spPr>
        <p:txBody>
          <a:bodyPr/>
          <a:lstStyle/>
          <a:p>
            <a:pPr algn="ctr"/>
            <a:r>
              <a:rPr lang="uk-UA" sz="2800" b="1" dirty="0"/>
              <a:t>Деталізація схеми безбар’єрного маршруту. </a:t>
            </a:r>
            <a:endParaRPr lang="en-US" sz="280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idx="1"/>
          </p:nvPr>
        </p:nvSpPr>
        <p:spPr>
          <a:xfrm>
            <a:off x="851848" y="1132764"/>
            <a:ext cx="10515600" cy="110546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2000" i="1" dirty="0"/>
              <a:t>Т</a:t>
            </a:r>
            <a:r>
              <a:rPr lang="en-US" sz="2000" i="1" dirty="0"/>
              <a:t> </a:t>
            </a:r>
            <a:r>
              <a:rPr lang="uk-UA" sz="2000" i="1" dirty="0"/>
              <a:t>р</a:t>
            </a:r>
            <a:r>
              <a:rPr lang="en-US" sz="2000" i="1" dirty="0"/>
              <a:t> </a:t>
            </a:r>
            <a:r>
              <a:rPr lang="uk-UA" sz="2000" i="1" dirty="0"/>
              <a:t>а</a:t>
            </a:r>
            <a:r>
              <a:rPr lang="en-US" sz="2000" i="1" dirty="0"/>
              <a:t> </a:t>
            </a:r>
            <a:r>
              <a:rPr lang="uk-UA" sz="2000" i="1" dirty="0"/>
              <a:t>н</a:t>
            </a:r>
            <a:r>
              <a:rPr lang="en-US" sz="2000" i="1" dirty="0"/>
              <a:t> </a:t>
            </a:r>
            <a:r>
              <a:rPr lang="uk-UA" sz="2000" i="1" dirty="0"/>
              <a:t>с</a:t>
            </a:r>
            <a:r>
              <a:rPr lang="en-US" sz="2000" i="1" dirty="0"/>
              <a:t> </a:t>
            </a:r>
            <a:r>
              <a:rPr lang="uk-UA" sz="2000" i="1" dirty="0"/>
              <a:t>п</a:t>
            </a:r>
            <a:r>
              <a:rPr lang="en-US" sz="2000" i="1" dirty="0"/>
              <a:t> </a:t>
            </a:r>
            <a:r>
              <a:rPr lang="uk-UA" sz="2000" i="1" dirty="0"/>
              <a:t>о</a:t>
            </a:r>
            <a:r>
              <a:rPr lang="en-US" sz="2000" i="1" dirty="0"/>
              <a:t> </a:t>
            </a:r>
            <a:r>
              <a:rPr lang="uk-UA" sz="2000" i="1" dirty="0"/>
              <a:t>р</a:t>
            </a:r>
            <a:r>
              <a:rPr lang="en-US" sz="2000" i="1" dirty="0"/>
              <a:t> </a:t>
            </a:r>
            <a:r>
              <a:rPr lang="uk-UA" sz="2000" i="1" dirty="0"/>
              <a:t>т</a:t>
            </a:r>
            <a:r>
              <a:rPr lang="en-US" sz="2000" i="1" dirty="0"/>
              <a:t> </a:t>
            </a:r>
            <a:r>
              <a:rPr lang="uk-UA" sz="2000" i="1" dirty="0"/>
              <a:t>н</a:t>
            </a:r>
            <a:r>
              <a:rPr lang="en-US" sz="2000" i="1" dirty="0"/>
              <a:t> </a:t>
            </a:r>
            <a:r>
              <a:rPr lang="uk-UA" sz="2000" i="1" dirty="0"/>
              <a:t>а </a:t>
            </a:r>
            <a:r>
              <a:rPr lang="en-US" sz="2000" i="1" dirty="0"/>
              <a:t>   </a:t>
            </a:r>
            <a:r>
              <a:rPr lang="uk-UA" sz="2000" i="1" dirty="0"/>
              <a:t>і</a:t>
            </a:r>
            <a:r>
              <a:rPr lang="en-US" sz="2000" i="1" dirty="0"/>
              <a:t> </a:t>
            </a:r>
            <a:r>
              <a:rPr lang="uk-UA" sz="2000" i="1" dirty="0"/>
              <a:t>н</a:t>
            </a:r>
            <a:r>
              <a:rPr lang="en-US" sz="2000" i="1" dirty="0"/>
              <a:t> </a:t>
            </a:r>
            <a:r>
              <a:rPr lang="uk-UA" sz="2000" i="1" dirty="0"/>
              <a:t>ф</a:t>
            </a:r>
            <a:r>
              <a:rPr lang="en-US" sz="2000" i="1" dirty="0"/>
              <a:t> </a:t>
            </a:r>
            <a:r>
              <a:rPr lang="uk-UA" sz="2000" i="1" dirty="0"/>
              <a:t>р</a:t>
            </a:r>
            <a:r>
              <a:rPr lang="en-US" sz="2000" i="1" dirty="0"/>
              <a:t> </a:t>
            </a:r>
            <a:r>
              <a:rPr lang="uk-UA" sz="2000" i="1" dirty="0"/>
              <a:t>а</a:t>
            </a:r>
            <a:r>
              <a:rPr lang="en-US" sz="2000" i="1" dirty="0"/>
              <a:t> </a:t>
            </a:r>
            <a:r>
              <a:rPr lang="uk-UA" sz="2000" i="1" dirty="0"/>
              <a:t>с</a:t>
            </a:r>
            <a:r>
              <a:rPr lang="en-US" sz="2000" i="1" dirty="0"/>
              <a:t> </a:t>
            </a:r>
            <a:r>
              <a:rPr lang="uk-UA" sz="2000" i="1" dirty="0"/>
              <a:t>т</a:t>
            </a:r>
            <a:r>
              <a:rPr lang="en-US" sz="2000" i="1" dirty="0"/>
              <a:t> </a:t>
            </a:r>
            <a:r>
              <a:rPr lang="uk-UA" sz="2000" i="1" dirty="0"/>
              <a:t>р</a:t>
            </a:r>
            <a:r>
              <a:rPr lang="en-US" sz="2000" i="1" dirty="0"/>
              <a:t> </a:t>
            </a:r>
            <a:r>
              <a:rPr lang="uk-UA" sz="2000" i="1" dirty="0"/>
              <a:t>у</a:t>
            </a:r>
            <a:r>
              <a:rPr lang="en-US" sz="2000" i="1" dirty="0"/>
              <a:t> </a:t>
            </a:r>
            <a:r>
              <a:rPr lang="uk-UA" sz="2000" i="1" dirty="0"/>
              <a:t>к</a:t>
            </a:r>
            <a:r>
              <a:rPr lang="en-US" sz="2000" i="1" dirty="0"/>
              <a:t> </a:t>
            </a:r>
            <a:r>
              <a:rPr lang="uk-UA" sz="2000" i="1" dirty="0"/>
              <a:t>т</a:t>
            </a:r>
            <a:r>
              <a:rPr lang="en-US" sz="2000" i="1" dirty="0"/>
              <a:t> </a:t>
            </a:r>
            <a:r>
              <a:rPr lang="uk-UA" sz="2000" i="1" dirty="0"/>
              <a:t>у</a:t>
            </a:r>
            <a:r>
              <a:rPr lang="en-US" sz="2000" i="1" dirty="0"/>
              <a:t> </a:t>
            </a:r>
            <a:r>
              <a:rPr lang="uk-UA" sz="2000" i="1" dirty="0"/>
              <a:t>р</a:t>
            </a:r>
            <a:r>
              <a:rPr lang="en-US" sz="2000" i="1" dirty="0"/>
              <a:t> </a:t>
            </a:r>
            <a:r>
              <a:rPr lang="uk-UA" sz="2000" i="1" dirty="0"/>
              <a:t>а</a:t>
            </a:r>
            <a:r>
              <a:rPr lang="en-US" sz="2000" i="1" dirty="0"/>
              <a:t> </a:t>
            </a:r>
            <a:r>
              <a:rPr lang="uk-UA" sz="2000" i="1" dirty="0"/>
              <a:t>: </a:t>
            </a:r>
          </a:p>
          <a:p>
            <a:pPr marL="0" indent="0">
              <a:buNone/>
            </a:pPr>
            <a:r>
              <a:rPr lang="uk-UA" sz="2200" dirty="0"/>
              <a:t>- Зупинка громадського транспорту №1 – об</a:t>
            </a:r>
            <a:r>
              <a:rPr lang="en-US" sz="2200" dirty="0"/>
              <a:t>’</a:t>
            </a:r>
            <a:r>
              <a:rPr lang="uk-UA" sz="2200" dirty="0" err="1"/>
              <a:t>єкт</a:t>
            </a:r>
            <a:r>
              <a:rPr lang="uk-UA" sz="2200" dirty="0"/>
              <a:t> є </a:t>
            </a:r>
            <a:r>
              <a:rPr lang="uk-UA" sz="2200" dirty="0" err="1">
                <a:solidFill>
                  <a:schemeClr val="accent6"/>
                </a:solidFill>
              </a:rPr>
              <a:t>безбар</a:t>
            </a:r>
            <a:r>
              <a:rPr lang="en-US" sz="2200" dirty="0">
                <a:solidFill>
                  <a:schemeClr val="accent6"/>
                </a:solidFill>
              </a:rPr>
              <a:t>’</a:t>
            </a:r>
            <a:r>
              <a:rPr lang="uk-UA" sz="2200" dirty="0" err="1">
                <a:solidFill>
                  <a:schemeClr val="accent6"/>
                </a:solidFill>
              </a:rPr>
              <a:t>єрним</a:t>
            </a:r>
            <a:r>
              <a:rPr lang="uk-UA" sz="2200" dirty="0">
                <a:solidFill>
                  <a:schemeClr val="accent6"/>
                </a:solidFill>
              </a:rPr>
              <a:t>; </a:t>
            </a:r>
          </a:p>
          <a:p>
            <a:pPr marL="0" indent="0">
              <a:buNone/>
            </a:pPr>
            <a:r>
              <a:rPr lang="uk-UA" sz="2200" dirty="0"/>
              <a:t>- Тротуар від зупинки громадського транспорту №1 до Пошти є </a:t>
            </a:r>
            <a:r>
              <a:rPr lang="uk-UA" sz="2200" dirty="0">
                <a:solidFill>
                  <a:srgbClr val="FF0000"/>
                </a:solidFill>
              </a:rPr>
              <a:t>бар</a:t>
            </a:r>
            <a:r>
              <a:rPr lang="en-US" sz="2200" dirty="0">
                <a:solidFill>
                  <a:srgbClr val="FF0000"/>
                </a:solidFill>
              </a:rPr>
              <a:t>’</a:t>
            </a:r>
            <a:r>
              <a:rPr lang="uk-UA" sz="2200" dirty="0" err="1">
                <a:solidFill>
                  <a:srgbClr val="FF0000"/>
                </a:solidFill>
              </a:rPr>
              <a:t>єрним</a:t>
            </a:r>
            <a:r>
              <a:rPr lang="uk-UA" sz="2000" dirty="0">
                <a:solidFill>
                  <a:srgbClr val="FF0000"/>
                </a:solidFill>
              </a:rPr>
              <a:t>.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4B43E5B-4D1E-4DF8-81BF-0F0879F48AB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-4112"/>
          <a:stretch>
            <a:fillRect/>
          </a:stretch>
        </p:blipFill>
        <p:spPr>
          <a:xfrm rot="5400000">
            <a:off x="1868104" y="2746881"/>
            <a:ext cx="4195182" cy="3096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7FCCDDC-D70E-47E6-B32F-8986BFD5E60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6058847" y="2815559"/>
            <a:ext cx="4080000" cy="3060000"/>
          </a:xfrm>
          <a:prstGeom prst="rect">
            <a:avLst/>
          </a:prstGeom>
        </p:spPr>
      </p:pic>
      <p:sp>
        <p:nvSpPr>
          <p:cNvPr id="3" name="Прямокутник 2">
            <a:extLst>
              <a:ext uri="{FF2B5EF4-FFF2-40B4-BE49-F238E27FC236}">
                <a16:creationId xmlns="" xmlns:a16="http://schemas.microsoft.com/office/drawing/2014/main" id="{F3A4ADFE-4B6B-62E9-67AA-D72E55BB89FA}"/>
              </a:ext>
            </a:extLst>
          </p:cNvPr>
          <p:cNvSpPr/>
          <p:nvPr/>
        </p:nvSpPr>
        <p:spPr>
          <a:xfrm>
            <a:off x="647115" y="243845"/>
            <a:ext cx="11341834" cy="6477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1804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00659"/>
            <a:ext cx="10515600" cy="1325563"/>
          </a:xfrm>
        </p:spPr>
        <p:txBody>
          <a:bodyPr/>
          <a:lstStyle/>
          <a:p>
            <a:pPr algn="ctr"/>
            <a:r>
              <a:rPr lang="uk-UA" sz="2800" b="1" dirty="0"/>
              <a:t>Деталізація Схеми безбар’єрного маршруту. </a:t>
            </a:r>
            <a:endParaRPr lang="en-US" sz="280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idx="1"/>
          </p:nvPr>
        </p:nvSpPr>
        <p:spPr>
          <a:xfrm>
            <a:off x="838200" y="1359346"/>
            <a:ext cx="10752438" cy="8401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000" dirty="0"/>
              <a:t>Об’єкт </a:t>
            </a:r>
            <a:r>
              <a:rPr lang="uk-UA" sz="2000" b="1" dirty="0" err="1"/>
              <a:t>“Будинок</a:t>
            </a:r>
            <a:r>
              <a:rPr lang="uk-UA" sz="2000" b="1" dirty="0"/>
              <a:t> </a:t>
            </a:r>
            <a:r>
              <a:rPr lang="uk-UA" sz="2000" b="1" dirty="0" err="1"/>
              <a:t>культури”</a:t>
            </a:r>
            <a:r>
              <a:rPr lang="uk-UA" sz="2000" dirty="0"/>
              <a:t> по вулиці Незалежності </a:t>
            </a:r>
            <a:r>
              <a:rPr lang="uk-UA" sz="2000" dirty="0">
                <a:solidFill>
                  <a:srgbClr val="FF0000"/>
                </a:solidFill>
              </a:rPr>
              <a:t>є бар</a:t>
            </a:r>
            <a:r>
              <a:rPr lang="en-US" sz="2000" dirty="0">
                <a:solidFill>
                  <a:srgbClr val="FF0000"/>
                </a:solidFill>
              </a:rPr>
              <a:t>’</a:t>
            </a:r>
            <a:r>
              <a:rPr lang="uk-UA" sz="2000" dirty="0" err="1">
                <a:solidFill>
                  <a:srgbClr val="FF0000"/>
                </a:solidFill>
              </a:rPr>
              <a:t>єрним</a:t>
            </a:r>
            <a:r>
              <a:rPr lang="uk-UA" sz="2000" dirty="0">
                <a:solidFill>
                  <a:srgbClr val="FF0000"/>
                </a:solidFill>
              </a:rPr>
              <a:t> </a:t>
            </a:r>
            <a:r>
              <a:rPr lang="uk-UA" sz="2000" dirty="0"/>
              <a:t>– необхідно провести реконструкцію пандуса </a:t>
            </a:r>
            <a:r>
              <a:rPr lang="en-US" sz="2000" dirty="0"/>
              <a:t> </a:t>
            </a:r>
            <a:r>
              <a:rPr lang="uk-UA" sz="2000" dirty="0"/>
              <a:t>та ремонт пішохідної доріжки.                                                                             </a:t>
            </a:r>
            <a:endParaRPr lang="en-US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B4773B8-E507-47E2-B960-1BFA85DEBD9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570" r="18313"/>
          <a:stretch>
            <a:fillRect/>
          </a:stretch>
        </p:blipFill>
        <p:spPr>
          <a:xfrm rot="5400000">
            <a:off x="1796524" y="2157978"/>
            <a:ext cx="4258098" cy="4036485"/>
          </a:xfrm>
          <a:prstGeom prst="rect">
            <a:avLst/>
          </a:prstGeom>
        </p:spPr>
      </p:pic>
      <p:sp>
        <p:nvSpPr>
          <p:cNvPr id="3" name="Прямокутник 2">
            <a:extLst>
              <a:ext uri="{FF2B5EF4-FFF2-40B4-BE49-F238E27FC236}">
                <a16:creationId xmlns="" xmlns:a16="http://schemas.microsoft.com/office/drawing/2014/main" id="{DCBFC9B0-BC9F-93F7-C172-4BA707F3C551}"/>
              </a:ext>
            </a:extLst>
          </p:cNvPr>
          <p:cNvSpPr/>
          <p:nvPr/>
        </p:nvSpPr>
        <p:spPr>
          <a:xfrm>
            <a:off x="743263" y="238125"/>
            <a:ext cx="11000652" cy="64770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CB4773B8-E507-47E2-B960-1BFA85DEBD9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6261618" y="2568062"/>
            <a:ext cx="4258098" cy="31935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50357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4298</TotalTime>
  <Words>746</Words>
  <Application>Microsoft Office PowerPoint</Application>
  <PresentationFormat>Произвольный</PresentationFormat>
  <Paragraphs>85</Paragraphs>
  <Slides>22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Безбар’єрний маршрут с. Бабчинці  Могилів-Подільського району Вінницької області</vt:lpstr>
      <vt:lpstr>Актуальність (аналіз потреби)</vt:lpstr>
      <vt:lpstr>Створення безбар’єрного маршруту</vt:lpstr>
      <vt:lpstr>Схема безбар’єрного маршруту с. Бабчинці, загальна (фрагмент 1, фрагмент 2) </vt:lpstr>
      <vt:lpstr>Схема безбар’єрного маршруту с. Бабчинці </vt:lpstr>
      <vt:lpstr>Деталізація схеми безбар’єрного маршруту.  Об’єкт дошкільний заклад освіти “Світанок” є частково безбар’єрним  (вулиця Шкільна) – необхідно облаштувати перилами пандуси входу на територію та входу в будівлю, демонтувати огородження, яке являється перешкодою на шляху вїзду на пандус входу на територію</vt:lpstr>
      <vt:lpstr>Деталізація схеми безбар’єрного маршруту.   Об’єкт “Дитяча площадка” по вулиці Незалежності є безбар’єрним</vt:lpstr>
      <vt:lpstr>Деталізація схеми безбар’єрного маршруту. </vt:lpstr>
      <vt:lpstr>Деталізація Схеми безбар’єрного маршруту. </vt:lpstr>
      <vt:lpstr>Деталізація схеми безбар’єрного маршруту.  Об’єкт Магазин “Продукти” по вулиці Незалежності є безбар’єрним .                                                                               </vt:lpstr>
      <vt:lpstr>  Деталізація схеми безбар’єрного маршруту.  Об’єкт “Культова споруда” по вулиці Незалежності є  безбар’єрним .  </vt:lpstr>
      <vt:lpstr>Деталізація схеми безбар’єрного маршруту.  Об’єкт “Школа” по вулиці Незалежності є частково безбар’єрним, необхідно провести реконструкцію пандуса відповідно ДБН Б.2.2-40:2018 “Інклюзивність будівель та споруд”  </vt:lpstr>
      <vt:lpstr> Деталізація схеми безбар’єрного маршруту. Об’єкт магазин “Калинка” по вулиці Незалежності є бар’єрним – необхідно влаштування пішохідної доріжки, пандуса, заміну дверей відповідно до ДБН Б.2.2-40:2018 “Інклюзивність будівель та споруд “</vt:lpstr>
      <vt:lpstr>Деталізація схеми безбар’єрного маршруту. Об’єкт “Сільська рада” по вулиці Незалежності є частково безбар’єрним, необхідно провести реконструкцію пандуса входу в будівлю та пониження вхід на територію відповідно ДБН Б.2.2-40:2018 “Інклюзивність будівель та споруд” </vt:lpstr>
      <vt:lpstr>Деталізація схеми безбар’єрного маршруту. Об’єкт будівля “Пошта” по вулиці Незалежності є бар’єрним – необхідно влаштування пішохідної доріжки, пандуса, заміну дверей відповідно до ДБН Б.2.2-40:2018 “Інклюзивність будівель та споруд “</vt:lpstr>
      <vt:lpstr>Деталізація схеми безбар’єрного маршруту. Об’єкт “ЦНАП” по вулиці Незалежності є  безбар’єрним .</vt:lpstr>
      <vt:lpstr>Деталізація схеми безбар’єрного маршруту. Об’єкт “Амбулаторія.Аптека” по вулиці Незалежності є  безбар’єрним .</vt:lpstr>
      <vt:lpstr>Деталізація схеми безбар’єрного маршруту.                                      Т р а н с п о р т н а    і н ф р а с т р у к т у р а :  - Зупинка громадського транспорту №2 – об’єкт є безбар’єрним;  </vt:lpstr>
      <vt:lpstr> Деталізація схеми безбар’єрного маршруту.  Т р а н с п о р т н а    і н ф р а с т р у к т у р а :  - тротуар від зупинки громадського транспорту №2 до об’єкту «ЦНАП» є безбар’єрним;   </vt:lpstr>
      <vt:lpstr>Основні бар’єри.</vt:lpstr>
      <vt:lpstr>Заходи з облаштування безбар'єрного маршруту</vt:lpstr>
      <vt:lpstr>Очікувані результати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Безбар’єрний маршрут</dc:title>
  <dc:creator>Негода Мирослава Сергіївна</dc:creator>
  <cp:lastModifiedBy>Користувач Windows</cp:lastModifiedBy>
  <cp:revision>164</cp:revision>
  <cp:lastPrinted>2025-03-17T10:12:10Z</cp:lastPrinted>
  <dcterms:created xsi:type="dcterms:W3CDTF">2024-10-11T13:14:51Z</dcterms:created>
  <dcterms:modified xsi:type="dcterms:W3CDTF">2025-06-05T02:32:35Z</dcterms:modified>
</cp:coreProperties>
</file>